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6"/>
  </p:notesMasterIdLst>
  <p:handoutMasterIdLst>
    <p:handoutMasterId r:id="rId37"/>
  </p:handoutMasterIdLst>
  <p:sldIdLst>
    <p:sldId id="711" r:id="rId2"/>
    <p:sldId id="704" r:id="rId3"/>
    <p:sldId id="712" r:id="rId4"/>
    <p:sldId id="743" r:id="rId5"/>
    <p:sldId id="713" r:id="rId6"/>
    <p:sldId id="714" r:id="rId7"/>
    <p:sldId id="715" r:id="rId8"/>
    <p:sldId id="716" r:id="rId9"/>
    <p:sldId id="717" r:id="rId10"/>
    <p:sldId id="718" r:id="rId11"/>
    <p:sldId id="719" r:id="rId12"/>
    <p:sldId id="721" r:id="rId13"/>
    <p:sldId id="720" r:id="rId14"/>
    <p:sldId id="723" r:id="rId15"/>
    <p:sldId id="722" r:id="rId16"/>
    <p:sldId id="724" r:id="rId17"/>
    <p:sldId id="744" r:id="rId18"/>
    <p:sldId id="745" r:id="rId19"/>
    <p:sldId id="725" r:id="rId20"/>
    <p:sldId id="746" r:id="rId21"/>
    <p:sldId id="727" r:id="rId22"/>
    <p:sldId id="726" r:id="rId23"/>
    <p:sldId id="738" r:id="rId24"/>
    <p:sldId id="739" r:id="rId25"/>
    <p:sldId id="740" r:id="rId26"/>
    <p:sldId id="728" r:id="rId27"/>
    <p:sldId id="729" r:id="rId28"/>
    <p:sldId id="730" r:id="rId29"/>
    <p:sldId id="736" r:id="rId30"/>
    <p:sldId id="734" r:id="rId31"/>
    <p:sldId id="737" r:id="rId32"/>
    <p:sldId id="735" r:id="rId33"/>
    <p:sldId id="741" r:id="rId34"/>
    <p:sldId id="742" r:id="rId35"/>
  </p:sldIdLst>
  <p:sldSz cx="9144000" cy="6858000" type="screen4x3"/>
  <p:notesSz cx="6797675" cy="9874250"/>
  <p:defaultTextStyle>
    <a:defPPr>
      <a:defRPr lang="de-DE"/>
    </a:defPPr>
    <a:lvl1pPr algn="r" rtl="0" eaLnBrk="0" fontAlgn="base" hangingPunct="0">
      <a:lnSpc>
        <a:spcPts val="800"/>
      </a:lnSpc>
      <a:spcBef>
        <a:spcPct val="0"/>
      </a:spcBef>
      <a:spcAft>
        <a:spcPct val="0"/>
      </a:spcAft>
      <a:defRPr sz="800" b="1" kern="1200">
        <a:solidFill>
          <a:schemeClr val="tx1"/>
        </a:solidFill>
        <a:latin typeface="Verdana" pitchFamily="34" charset="0"/>
        <a:ea typeface="+mn-ea"/>
        <a:cs typeface="+mn-cs"/>
      </a:defRPr>
    </a:lvl1pPr>
    <a:lvl2pPr marL="457200" algn="r" rtl="0" eaLnBrk="0" fontAlgn="base" hangingPunct="0">
      <a:lnSpc>
        <a:spcPts val="800"/>
      </a:lnSpc>
      <a:spcBef>
        <a:spcPct val="0"/>
      </a:spcBef>
      <a:spcAft>
        <a:spcPct val="0"/>
      </a:spcAft>
      <a:defRPr sz="800" b="1" kern="1200">
        <a:solidFill>
          <a:schemeClr val="tx1"/>
        </a:solidFill>
        <a:latin typeface="Verdana" pitchFamily="34" charset="0"/>
        <a:ea typeface="+mn-ea"/>
        <a:cs typeface="+mn-cs"/>
      </a:defRPr>
    </a:lvl2pPr>
    <a:lvl3pPr marL="914400" algn="r" rtl="0" eaLnBrk="0" fontAlgn="base" hangingPunct="0">
      <a:lnSpc>
        <a:spcPts val="800"/>
      </a:lnSpc>
      <a:spcBef>
        <a:spcPct val="0"/>
      </a:spcBef>
      <a:spcAft>
        <a:spcPct val="0"/>
      </a:spcAft>
      <a:defRPr sz="800" b="1" kern="1200">
        <a:solidFill>
          <a:schemeClr val="tx1"/>
        </a:solidFill>
        <a:latin typeface="Verdana" pitchFamily="34" charset="0"/>
        <a:ea typeface="+mn-ea"/>
        <a:cs typeface="+mn-cs"/>
      </a:defRPr>
    </a:lvl3pPr>
    <a:lvl4pPr marL="1371600" algn="r" rtl="0" eaLnBrk="0" fontAlgn="base" hangingPunct="0">
      <a:lnSpc>
        <a:spcPts val="800"/>
      </a:lnSpc>
      <a:spcBef>
        <a:spcPct val="0"/>
      </a:spcBef>
      <a:spcAft>
        <a:spcPct val="0"/>
      </a:spcAft>
      <a:defRPr sz="800" b="1" kern="1200">
        <a:solidFill>
          <a:schemeClr val="tx1"/>
        </a:solidFill>
        <a:latin typeface="Verdana" pitchFamily="34" charset="0"/>
        <a:ea typeface="+mn-ea"/>
        <a:cs typeface="+mn-cs"/>
      </a:defRPr>
    </a:lvl4pPr>
    <a:lvl5pPr marL="1828800" algn="r" rtl="0" eaLnBrk="0" fontAlgn="base" hangingPunct="0">
      <a:lnSpc>
        <a:spcPts val="800"/>
      </a:lnSpc>
      <a:spcBef>
        <a:spcPct val="0"/>
      </a:spcBef>
      <a:spcAft>
        <a:spcPct val="0"/>
      </a:spcAft>
      <a:defRPr sz="800" b="1" kern="1200">
        <a:solidFill>
          <a:schemeClr val="tx1"/>
        </a:solidFill>
        <a:latin typeface="Verdana" pitchFamily="34" charset="0"/>
        <a:ea typeface="+mn-ea"/>
        <a:cs typeface="+mn-cs"/>
      </a:defRPr>
    </a:lvl5pPr>
    <a:lvl6pPr marL="2286000" algn="l" defTabSz="914400" rtl="0" eaLnBrk="1" latinLnBrk="0" hangingPunct="1">
      <a:defRPr sz="800" b="1" kern="1200">
        <a:solidFill>
          <a:schemeClr val="tx1"/>
        </a:solidFill>
        <a:latin typeface="Verdana" pitchFamily="34" charset="0"/>
        <a:ea typeface="+mn-ea"/>
        <a:cs typeface="+mn-cs"/>
      </a:defRPr>
    </a:lvl6pPr>
    <a:lvl7pPr marL="2743200" algn="l" defTabSz="914400" rtl="0" eaLnBrk="1" latinLnBrk="0" hangingPunct="1">
      <a:defRPr sz="800" b="1" kern="1200">
        <a:solidFill>
          <a:schemeClr val="tx1"/>
        </a:solidFill>
        <a:latin typeface="Verdana" pitchFamily="34" charset="0"/>
        <a:ea typeface="+mn-ea"/>
        <a:cs typeface="+mn-cs"/>
      </a:defRPr>
    </a:lvl7pPr>
    <a:lvl8pPr marL="3200400" algn="l" defTabSz="914400" rtl="0" eaLnBrk="1" latinLnBrk="0" hangingPunct="1">
      <a:defRPr sz="800" b="1" kern="1200">
        <a:solidFill>
          <a:schemeClr val="tx1"/>
        </a:solidFill>
        <a:latin typeface="Verdana" pitchFamily="34" charset="0"/>
        <a:ea typeface="+mn-ea"/>
        <a:cs typeface="+mn-cs"/>
      </a:defRPr>
    </a:lvl8pPr>
    <a:lvl9pPr marL="3657600" algn="l" defTabSz="914400" rtl="0" eaLnBrk="1" latinLnBrk="0" hangingPunct="1">
      <a:defRPr sz="800" b="1" kern="1200">
        <a:solidFill>
          <a:schemeClr val="tx1"/>
        </a:solidFill>
        <a:latin typeface="Verdana"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3110">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FF"/>
    <a:srgbClr val="81CCFF"/>
    <a:srgbClr val="B9E3FF"/>
    <a:srgbClr val="008000"/>
    <a:srgbClr val="FFFFFF"/>
    <a:srgbClr val="EAEAEA"/>
    <a:srgbClr val="CCECFF"/>
    <a:srgbClr val="0093D3"/>
    <a:srgbClr val="FFD597"/>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586" autoAdjust="0"/>
    <p:restoredTop sz="94932" autoAdjust="0"/>
  </p:normalViewPr>
  <p:slideViewPr>
    <p:cSldViewPr>
      <p:cViewPr varScale="1">
        <p:scale>
          <a:sx n="120" d="100"/>
          <a:sy n="120" d="100"/>
        </p:scale>
        <p:origin x="1176"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91" d="100"/>
          <a:sy n="91" d="100"/>
        </p:scale>
        <p:origin x="-3678" y="-102"/>
      </p:cViewPr>
      <p:guideLst>
        <p:guide orient="horz" pos="3110"/>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3713"/>
          </a:xfrm>
          <a:prstGeom prst="rect">
            <a:avLst/>
          </a:prstGeom>
        </p:spPr>
        <p:txBody>
          <a:bodyPr vert="horz" lIns="91440" tIns="45720" rIns="91440" bIns="45720" rtlCol="0"/>
          <a:lstStyle>
            <a:lvl1pPr algn="l">
              <a:defRPr sz="1200"/>
            </a:lvl1pPr>
          </a:lstStyle>
          <a:p>
            <a:endParaRPr lang="en-US">
              <a:latin typeface="+mj-lt"/>
            </a:endParaRPr>
          </a:p>
        </p:txBody>
      </p:sp>
      <p:sp>
        <p:nvSpPr>
          <p:cNvPr id="3" name="Date Placeholder 2"/>
          <p:cNvSpPr>
            <a:spLocks noGrp="1"/>
          </p:cNvSpPr>
          <p:nvPr>
            <p:ph type="dt" sz="quarter" idx="1"/>
          </p:nvPr>
        </p:nvSpPr>
        <p:spPr>
          <a:xfrm>
            <a:off x="3849688" y="0"/>
            <a:ext cx="2946400" cy="493713"/>
          </a:xfrm>
          <a:prstGeom prst="rect">
            <a:avLst/>
          </a:prstGeom>
        </p:spPr>
        <p:txBody>
          <a:bodyPr vert="horz" lIns="91440" tIns="45720" rIns="91440" bIns="45720" rtlCol="0"/>
          <a:lstStyle>
            <a:lvl1pPr algn="r">
              <a:defRPr sz="1200"/>
            </a:lvl1pPr>
          </a:lstStyle>
          <a:p>
            <a:fld id="{630A2135-3B92-4DBF-9CDD-A9E0711FC182}" type="datetimeFigureOut">
              <a:rPr lang="en-US" smtClean="0">
                <a:latin typeface="+mj-lt"/>
              </a:rPr>
              <a:pPr/>
              <a:t>12/9/24</a:t>
            </a:fld>
            <a:endParaRPr lang="en-US">
              <a:latin typeface="+mj-lt"/>
            </a:endParaRPr>
          </a:p>
        </p:txBody>
      </p:sp>
      <p:sp>
        <p:nvSpPr>
          <p:cNvPr id="4" name="Footer Placeholder 3"/>
          <p:cNvSpPr>
            <a:spLocks noGrp="1"/>
          </p:cNvSpPr>
          <p:nvPr>
            <p:ph type="ftr" sz="quarter" idx="2"/>
          </p:nvPr>
        </p:nvSpPr>
        <p:spPr>
          <a:xfrm>
            <a:off x="0" y="9378950"/>
            <a:ext cx="2946400" cy="493713"/>
          </a:xfrm>
          <a:prstGeom prst="rect">
            <a:avLst/>
          </a:prstGeom>
        </p:spPr>
        <p:txBody>
          <a:bodyPr vert="horz" lIns="91440" tIns="45720" rIns="91440" bIns="45720" rtlCol="0" anchor="b"/>
          <a:lstStyle>
            <a:lvl1pPr algn="l">
              <a:defRPr sz="1200"/>
            </a:lvl1pPr>
          </a:lstStyle>
          <a:p>
            <a:endParaRPr lang="en-US">
              <a:latin typeface="+mj-lt"/>
            </a:endParaRPr>
          </a:p>
        </p:txBody>
      </p:sp>
      <p:sp>
        <p:nvSpPr>
          <p:cNvPr id="5" name="Slide Number Placeholder 4"/>
          <p:cNvSpPr>
            <a:spLocks noGrp="1"/>
          </p:cNvSpPr>
          <p:nvPr>
            <p:ph type="sldNum" sz="quarter" idx="3"/>
          </p:nvPr>
        </p:nvSpPr>
        <p:spPr>
          <a:xfrm>
            <a:off x="3849688" y="9378950"/>
            <a:ext cx="2946400" cy="493713"/>
          </a:xfrm>
          <a:prstGeom prst="rect">
            <a:avLst/>
          </a:prstGeom>
        </p:spPr>
        <p:txBody>
          <a:bodyPr vert="horz" lIns="91440" tIns="45720" rIns="91440" bIns="45720" rtlCol="0" anchor="b"/>
          <a:lstStyle>
            <a:lvl1pPr algn="r">
              <a:defRPr sz="1200"/>
            </a:lvl1pPr>
          </a:lstStyle>
          <a:p>
            <a:fld id="{E2FEC84D-A27A-407C-839B-AC651A7E4960}" type="slidenum">
              <a:rPr lang="en-US" smtClean="0">
                <a:latin typeface="+mj-lt"/>
              </a:rPr>
              <a:pPr/>
              <a:t>‹#›</a:t>
            </a:fld>
            <a:endParaRPr lang="en-US">
              <a:latin typeface="+mj-lt"/>
            </a:endParaRPr>
          </a:p>
        </p:txBody>
      </p:sp>
    </p:spTree>
    <p:extLst>
      <p:ext uri="{BB962C8B-B14F-4D97-AF65-F5344CB8AC3E}">
        <p14:creationId xmlns:p14="http://schemas.microsoft.com/office/powerpoint/2010/main" val="28145944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546" name="Rectangle 2"/>
          <p:cNvSpPr>
            <a:spLocks noGrp="1" noChangeArrowheads="1"/>
          </p:cNvSpPr>
          <p:nvPr>
            <p:ph type="hdr" sz="quarter"/>
          </p:nvPr>
        </p:nvSpPr>
        <p:spPr bwMode="auto">
          <a:xfrm>
            <a:off x="0" y="0"/>
            <a:ext cx="2946401" cy="49371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mn-lt"/>
              </a:defRPr>
            </a:lvl1pPr>
          </a:lstStyle>
          <a:p>
            <a:endParaRPr lang="de-DE"/>
          </a:p>
        </p:txBody>
      </p:sp>
      <p:sp>
        <p:nvSpPr>
          <p:cNvPr id="108547" name="Rectangle 3"/>
          <p:cNvSpPr>
            <a:spLocks noGrp="1" noChangeArrowheads="1"/>
          </p:cNvSpPr>
          <p:nvPr>
            <p:ph type="dt" idx="1"/>
          </p:nvPr>
        </p:nvSpPr>
        <p:spPr bwMode="auto">
          <a:xfrm>
            <a:off x="3851274" y="0"/>
            <a:ext cx="2946401" cy="49371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mn-lt"/>
              </a:defRPr>
            </a:lvl1pPr>
          </a:lstStyle>
          <a:p>
            <a:endParaRPr lang="de-DE"/>
          </a:p>
        </p:txBody>
      </p:sp>
      <p:sp>
        <p:nvSpPr>
          <p:cNvPr id="108548" name="Rectangle 4"/>
          <p:cNvSpPr>
            <a:spLocks noGrp="1" noRot="1" noChangeAspect="1" noChangeArrowheads="1" noTextEdit="1"/>
          </p:cNvSpPr>
          <p:nvPr>
            <p:ph type="sldImg" idx="2"/>
          </p:nvPr>
        </p:nvSpPr>
        <p:spPr bwMode="auto">
          <a:xfrm>
            <a:off x="931863" y="739775"/>
            <a:ext cx="4935537" cy="3703638"/>
          </a:xfrm>
          <a:prstGeom prst="rect">
            <a:avLst/>
          </a:prstGeom>
          <a:noFill/>
          <a:ln w="9525">
            <a:solidFill>
              <a:srgbClr val="000000"/>
            </a:solidFill>
            <a:miter lim="800000"/>
            <a:headEnd/>
            <a:tailEnd/>
          </a:ln>
          <a:effectLst/>
        </p:spPr>
      </p:sp>
      <p:sp>
        <p:nvSpPr>
          <p:cNvPr id="108549" name="Rectangle 5"/>
          <p:cNvSpPr>
            <a:spLocks noGrp="1" noChangeArrowheads="1"/>
          </p:cNvSpPr>
          <p:nvPr>
            <p:ph type="body" sz="quarter" idx="3"/>
          </p:nvPr>
        </p:nvSpPr>
        <p:spPr bwMode="auto">
          <a:xfrm>
            <a:off x="906464" y="4691065"/>
            <a:ext cx="4984751" cy="444341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8550" name="Rectangle 6"/>
          <p:cNvSpPr>
            <a:spLocks noGrp="1" noChangeArrowheads="1"/>
          </p:cNvSpPr>
          <p:nvPr>
            <p:ph type="ftr" sz="quarter" idx="4"/>
          </p:nvPr>
        </p:nvSpPr>
        <p:spPr bwMode="auto">
          <a:xfrm>
            <a:off x="0" y="9380539"/>
            <a:ext cx="2946401" cy="493711"/>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mn-lt"/>
              </a:defRPr>
            </a:lvl1pPr>
          </a:lstStyle>
          <a:p>
            <a:endParaRPr lang="de-DE"/>
          </a:p>
        </p:txBody>
      </p:sp>
      <p:sp>
        <p:nvSpPr>
          <p:cNvPr id="108551" name="Rectangle 7"/>
          <p:cNvSpPr>
            <a:spLocks noGrp="1" noChangeArrowheads="1"/>
          </p:cNvSpPr>
          <p:nvPr>
            <p:ph type="sldNum" sz="quarter" idx="5"/>
          </p:nvPr>
        </p:nvSpPr>
        <p:spPr bwMode="auto">
          <a:xfrm>
            <a:off x="3851274" y="9380539"/>
            <a:ext cx="2946401" cy="493711"/>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mn-lt"/>
              </a:defRPr>
            </a:lvl1pPr>
          </a:lstStyle>
          <a:p>
            <a:fld id="{EC8B5D0A-54D2-4CA9-BDDD-E6807FC92BFD}" type="slidenum">
              <a:rPr lang="de-DE" smtClean="0"/>
              <a:pPr/>
              <a:t>‹#›</a:t>
            </a:fld>
            <a:endParaRPr lang="de-DE"/>
          </a:p>
        </p:txBody>
      </p:sp>
    </p:spTree>
    <p:extLst>
      <p:ext uri="{BB962C8B-B14F-4D97-AF65-F5344CB8AC3E}">
        <p14:creationId xmlns:p14="http://schemas.microsoft.com/office/powerpoint/2010/main" val="27023807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0275" y="739775"/>
            <a:ext cx="4938713" cy="3703638"/>
          </a:xfrm>
        </p:spPr>
      </p:sp>
      <p:sp>
        <p:nvSpPr>
          <p:cNvPr id="3" name="Notes Placeholder 2"/>
          <p:cNvSpPr>
            <a:spLocks noGrp="1"/>
          </p:cNvSpPr>
          <p:nvPr>
            <p:ph type="body" idx="1"/>
          </p:nvPr>
        </p:nvSpPr>
        <p:spPr/>
        <p:txBody>
          <a:bodyPr/>
          <a:lstStyle/>
          <a:p>
            <a:r>
              <a:rPr lang="en-GB" dirty="0"/>
              <a:t>M</a:t>
            </a:r>
            <a:r>
              <a:rPr lang="en-CH" dirty="0"/>
              <a:t>ention that traditional rnaseq is different</a:t>
            </a:r>
          </a:p>
        </p:txBody>
      </p:sp>
      <p:sp>
        <p:nvSpPr>
          <p:cNvPr id="4" name="Slide Number Placeholder 3"/>
          <p:cNvSpPr>
            <a:spLocks noGrp="1"/>
          </p:cNvSpPr>
          <p:nvPr>
            <p:ph type="sldNum" sz="quarter" idx="5"/>
          </p:nvPr>
        </p:nvSpPr>
        <p:spPr/>
        <p:txBody>
          <a:bodyPr/>
          <a:lstStyle/>
          <a:p>
            <a:fld id="{EC8B5D0A-54D2-4CA9-BDDD-E6807FC92BFD}" type="slidenum">
              <a:rPr lang="de-DE" smtClean="0"/>
              <a:pPr/>
              <a:t>8</a:t>
            </a:fld>
            <a:endParaRPr lang="de-DE"/>
          </a:p>
        </p:txBody>
      </p:sp>
    </p:spTree>
    <p:extLst>
      <p:ext uri="{BB962C8B-B14F-4D97-AF65-F5344CB8AC3E}">
        <p14:creationId xmlns:p14="http://schemas.microsoft.com/office/powerpoint/2010/main" val="4101657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0275" y="739775"/>
            <a:ext cx="4938713" cy="3703638"/>
          </a:xfrm>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EC8B5D0A-54D2-4CA9-BDDD-E6807FC92BFD}" type="slidenum">
              <a:rPr lang="de-DE" smtClean="0"/>
              <a:pPr/>
              <a:t>9</a:t>
            </a:fld>
            <a:endParaRPr lang="de-DE"/>
          </a:p>
        </p:txBody>
      </p:sp>
    </p:spTree>
    <p:extLst>
      <p:ext uri="{BB962C8B-B14F-4D97-AF65-F5344CB8AC3E}">
        <p14:creationId xmlns:p14="http://schemas.microsoft.com/office/powerpoint/2010/main" val="4263181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0275" y="739775"/>
            <a:ext cx="4938713" cy="3703638"/>
          </a:xfrm>
        </p:spPr>
      </p:sp>
      <p:sp>
        <p:nvSpPr>
          <p:cNvPr id="3" name="Notes Placeholder 2"/>
          <p:cNvSpPr>
            <a:spLocks noGrp="1"/>
          </p:cNvSpPr>
          <p:nvPr>
            <p:ph type="body" idx="1"/>
          </p:nvPr>
        </p:nvSpPr>
        <p:spPr/>
        <p:txBody>
          <a:bodyPr/>
          <a:lstStyle/>
          <a:p>
            <a:r>
              <a:rPr lang="en-GB" dirty="0"/>
              <a:t>M</a:t>
            </a:r>
            <a:r>
              <a:rPr lang="en-CH" dirty="0"/>
              <a:t>ention that traditional rnaseq is different</a:t>
            </a:r>
          </a:p>
        </p:txBody>
      </p:sp>
      <p:sp>
        <p:nvSpPr>
          <p:cNvPr id="4" name="Slide Number Placeholder 3"/>
          <p:cNvSpPr>
            <a:spLocks noGrp="1"/>
          </p:cNvSpPr>
          <p:nvPr>
            <p:ph type="sldNum" sz="quarter" idx="5"/>
          </p:nvPr>
        </p:nvSpPr>
        <p:spPr/>
        <p:txBody>
          <a:bodyPr/>
          <a:lstStyle/>
          <a:p>
            <a:fld id="{EC8B5D0A-54D2-4CA9-BDDD-E6807FC92BFD}" type="slidenum">
              <a:rPr lang="de-DE" smtClean="0"/>
              <a:pPr/>
              <a:t>12</a:t>
            </a:fld>
            <a:endParaRPr lang="de-DE"/>
          </a:p>
        </p:txBody>
      </p:sp>
    </p:spTree>
    <p:extLst>
      <p:ext uri="{BB962C8B-B14F-4D97-AF65-F5344CB8AC3E}">
        <p14:creationId xmlns:p14="http://schemas.microsoft.com/office/powerpoint/2010/main" val="1972611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0275" y="739775"/>
            <a:ext cx="4938713" cy="3703638"/>
          </a:xfrm>
        </p:spPr>
      </p:sp>
      <p:sp>
        <p:nvSpPr>
          <p:cNvPr id="3" name="Notes Placeholder 2"/>
          <p:cNvSpPr>
            <a:spLocks noGrp="1"/>
          </p:cNvSpPr>
          <p:nvPr>
            <p:ph type="body" idx="1"/>
          </p:nvPr>
        </p:nvSpPr>
        <p:spPr/>
        <p:txBody>
          <a:bodyPr/>
          <a:lstStyle/>
          <a:p>
            <a:r>
              <a:rPr lang="en-GB" dirty="0"/>
              <a:t>M</a:t>
            </a:r>
            <a:r>
              <a:rPr lang="en-CH" dirty="0"/>
              <a:t>ention that traditional rnaseq is different</a:t>
            </a:r>
          </a:p>
        </p:txBody>
      </p:sp>
      <p:sp>
        <p:nvSpPr>
          <p:cNvPr id="4" name="Slide Number Placeholder 3"/>
          <p:cNvSpPr>
            <a:spLocks noGrp="1"/>
          </p:cNvSpPr>
          <p:nvPr>
            <p:ph type="sldNum" sz="quarter" idx="5"/>
          </p:nvPr>
        </p:nvSpPr>
        <p:spPr/>
        <p:txBody>
          <a:bodyPr/>
          <a:lstStyle/>
          <a:p>
            <a:fld id="{EC8B5D0A-54D2-4CA9-BDDD-E6807FC92BFD}" type="slidenum">
              <a:rPr lang="de-DE" smtClean="0"/>
              <a:pPr/>
              <a:t>14</a:t>
            </a:fld>
            <a:endParaRPr lang="de-DE"/>
          </a:p>
        </p:txBody>
      </p:sp>
    </p:spTree>
    <p:extLst>
      <p:ext uri="{BB962C8B-B14F-4D97-AF65-F5344CB8AC3E}">
        <p14:creationId xmlns:p14="http://schemas.microsoft.com/office/powerpoint/2010/main" val="3474037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0275" y="739775"/>
            <a:ext cx="4938713" cy="3703638"/>
          </a:xfrm>
        </p:spPr>
      </p:sp>
      <p:sp>
        <p:nvSpPr>
          <p:cNvPr id="3" name="Notes Placeholder 2"/>
          <p:cNvSpPr>
            <a:spLocks noGrp="1"/>
          </p:cNvSpPr>
          <p:nvPr>
            <p:ph type="body" idx="1"/>
          </p:nvPr>
        </p:nvSpPr>
        <p:spPr/>
        <p:txBody>
          <a:bodyPr/>
          <a:lstStyle/>
          <a:p>
            <a:r>
              <a:rPr lang="en-GB" dirty="0"/>
              <a:t>M</a:t>
            </a:r>
            <a:r>
              <a:rPr lang="en-CH" dirty="0"/>
              <a:t>ention that traditional rnaseq is different</a:t>
            </a:r>
          </a:p>
        </p:txBody>
      </p:sp>
      <p:sp>
        <p:nvSpPr>
          <p:cNvPr id="4" name="Slide Number Placeholder 3"/>
          <p:cNvSpPr>
            <a:spLocks noGrp="1"/>
          </p:cNvSpPr>
          <p:nvPr>
            <p:ph type="sldNum" sz="quarter" idx="5"/>
          </p:nvPr>
        </p:nvSpPr>
        <p:spPr/>
        <p:txBody>
          <a:bodyPr/>
          <a:lstStyle/>
          <a:p>
            <a:fld id="{EC8B5D0A-54D2-4CA9-BDDD-E6807FC92BFD}" type="slidenum">
              <a:rPr lang="de-DE" smtClean="0"/>
              <a:pPr/>
              <a:t>16</a:t>
            </a:fld>
            <a:endParaRPr lang="de-DE"/>
          </a:p>
        </p:txBody>
      </p:sp>
    </p:spTree>
    <p:extLst>
      <p:ext uri="{BB962C8B-B14F-4D97-AF65-F5344CB8AC3E}">
        <p14:creationId xmlns:p14="http://schemas.microsoft.com/office/powerpoint/2010/main" val="1601977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0275" y="739775"/>
            <a:ext cx="4938713" cy="3703638"/>
          </a:xfrm>
        </p:spPr>
      </p:sp>
      <p:sp>
        <p:nvSpPr>
          <p:cNvPr id="3" name="Notes Placeholder 2"/>
          <p:cNvSpPr>
            <a:spLocks noGrp="1"/>
          </p:cNvSpPr>
          <p:nvPr>
            <p:ph type="body" idx="1"/>
          </p:nvPr>
        </p:nvSpPr>
        <p:spPr/>
        <p:txBody>
          <a:bodyPr/>
          <a:lstStyle/>
          <a:p>
            <a:r>
              <a:rPr lang="en-GB" dirty="0"/>
              <a:t>M</a:t>
            </a:r>
            <a:r>
              <a:rPr lang="en-CH" dirty="0"/>
              <a:t>ention that traditional rnaseq is different</a:t>
            </a:r>
          </a:p>
        </p:txBody>
      </p:sp>
      <p:sp>
        <p:nvSpPr>
          <p:cNvPr id="4" name="Slide Number Placeholder 3"/>
          <p:cNvSpPr>
            <a:spLocks noGrp="1"/>
          </p:cNvSpPr>
          <p:nvPr>
            <p:ph type="sldNum" sz="quarter" idx="5"/>
          </p:nvPr>
        </p:nvSpPr>
        <p:spPr/>
        <p:txBody>
          <a:bodyPr/>
          <a:lstStyle/>
          <a:p>
            <a:fld id="{EC8B5D0A-54D2-4CA9-BDDD-E6807FC92BFD}" type="slidenum">
              <a:rPr lang="de-DE" smtClean="0"/>
              <a:pPr/>
              <a:t>21</a:t>
            </a:fld>
            <a:endParaRPr lang="de-DE"/>
          </a:p>
        </p:txBody>
      </p:sp>
    </p:spTree>
    <p:extLst>
      <p:ext uri="{BB962C8B-B14F-4D97-AF65-F5344CB8AC3E}">
        <p14:creationId xmlns:p14="http://schemas.microsoft.com/office/powerpoint/2010/main" val="2265845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0275" y="739775"/>
            <a:ext cx="4938713" cy="3703638"/>
          </a:xfrm>
        </p:spPr>
      </p:sp>
      <p:sp>
        <p:nvSpPr>
          <p:cNvPr id="3" name="Notes Placeholder 2"/>
          <p:cNvSpPr>
            <a:spLocks noGrp="1"/>
          </p:cNvSpPr>
          <p:nvPr>
            <p:ph type="body" idx="1"/>
          </p:nvPr>
        </p:nvSpPr>
        <p:spPr/>
        <p:txBody>
          <a:bodyPr/>
          <a:lstStyle/>
          <a:p>
            <a:r>
              <a:rPr lang="en-GB" dirty="0"/>
              <a:t>M</a:t>
            </a:r>
            <a:r>
              <a:rPr lang="en-CH" dirty="0"/>
              <a:t>ention that traditional rnaseq is different</a:t>
            </a:r>
          </a:p>
        </p:txBody>
      </p:sp>
      <p:sp>
        <p:nvSpPr>
          <p:cNvPr id="4" name="Slide Number Placeholder 3"/>
          <p:cNvSpPr>
            <a:spLocks noGrp="1"/>
          </p:cNvSpPr>
          <p:nvPr>
            <p:ph type="sldNum" sz="quarter" idx="5"/>
          </p:nvPr>
        </p:nvSpPr>
        <p:spPr/>
        <p:txBody>
          <a:bodyPr/>
          <a:lstStyle/>
          <a:p>
            <a:fld id="{EC8B5D0A-54D2-4CA9-BDDD-E6807FC92BFD}" type="slidenum">
              <a:rPr lang="de-DE" smtClean="0"/>
              <a:pPr/>
              <a:t>26</a:t>
            </a:fld>
            <a:endParaRPr lang="de-DE"/>
          </a:p>
        </p:txBody>
      </p:sp>
    </p:spTree>
    <p:extLst>
      <p:ext uri="{BB962C8B-B14F-4D97-AF65-F5344CB8AC3E}">
        <p14:creationId xmlns:p14="http://schemas.microsoft.com/office/powerpoint/2010/main" val="519866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0275" y="739775"/>
            <a:ext cx="4938713" cy="3703638"/>
          </a:xfrm>
        </p:spPr>
      </p:sp>
      <p:sp>
        <p:nvSpPr>
          <p:cNvPr id="3" name="Notes Placeholder 2"/>
          <p:cNvSpPr>
            <a:spLocks noGrp="1"/>
          </p:cNvSpPr>
          <p:nvPr>
            <p:ph type="body" idx="1"/>
          </p:nvPr>
        </p:nvSpPr>
        <p:spPr/>
        <p:txBody>
          <a:bodyPr/>
          <a:lstStyle/>
          <a:p>
            <a:r>
              <a:rPr lang="en-GB" dirty="0"/>
              <a:t>M</a:t>
            </a:r>
            <a:r>
              <a:rPr lang="en-CH" dirty="0"/>
              <a:t>ention that traditional rnaseq is different</a:t>
            </a:r>
          </a:p>
        </p:txBody>
      </p:sp>
      <p:sp>
        <p:nvSpPr>
          <p:cNvPr id="4" name="Slide Number Placeholder 3"/>
          <p:cNvSpPr>
            <a:spLocks noGrp="1"/>
          </p:cNvSpPr>
          <p:nvPr>
            <p:ph type="sldNum" sz="quarter" idx="5"/>
          </p:nvPr>
        </p:nvSpPr>
        <p:spPr/>
        <p:txBody>
          <a:bodyPr/>
          <a:lstStyle/>
          <a:p>
            <a:fld id="{EC8B5D0A-54D2-4CA9-BDDD-E6807FC92BFD}" type="slidenum">
              <a:rPr lang="de-DE" smtClean="0"/>
              <a:pPr/>
              <a:t>31</a:t>
            </a:fld>
            <a:endParaRPr lang="de-DE"/>
          </a:p>
        </p:txBody>
      </p:sp>
    </p:spTree>
    <p:extLst>
      <p:ext uri="{BB962C8B-B14F-4D97-AF65-F5344CB8AC3E}">
        <p14:creationId xmlns:p14="http://schemas.microsoft.com/office/powerpoint/2010/main" val="1944143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0275" y="739775"/>
            <a:ext cx="4938713" cy="3703638"/>
          </a:xfrm>
        </p:spPr>
      </p:sp>
      <p:sp>
        <p:nvSpPr>
          <p:cNvPr id="3" name="Notes Placeholder 2"/>
          <p:cNvSpPr>
            <a:spLocks noGrp="1"/>
          </p:cNvSpPr>
          <p:nvPr>
            <p:ph type="body" idx="1"/>
          </p:nvPr>
        </p:nvSpPr>
        <p:spPr/>
        <p:txBody>
          <a:bodyPr/>
          <a:lstStyle/>
          <a:p>
            <a:r>
              <a:rPr lang="en-CH" dirty="0"/>
              <a:t>PCA, Deseq2 – how it works, </a:t>
            </a:r>
            <a:r>
              <a:rPr lang="en-GB" b="0" i="0">
                <a:solidFill>
                  <a:srgbClr val="000000"/>
                </a:solidFill>
                <a:effectLst/>
                <a:latin typeface="Times" pitchFamily="2" charset="0"/>
              </a:rPr>
              <a:t>This procedure corrects for library size and RNA composition bias, which can arise for example when only a small number of genes are very highly expressed in one experiment condition but not in the other.</a:t>
            </a:r>
            <a:endParaRPr lang="en-CH" dirty="0"/>
          </a:p>
        </p:txBody>
      </p:sp>
      <p:sp>
        <p:nvSpPr>
          <p:cNvPr id="4" name="Slide Number Placeholder 3"/>
          <p:cNvSpPr>
            <a:spLocks noGrp="1"/>
          </p:cNvSpPr>
          <p:nvPr>
            <p:ph type="sldNum" sz="quarter" idx="5"/>
          </p:nvPr>
        </p:nvSpPr>
        <p:spPr/>
        <p:txBody>
          <a:bodyPr/>
          <a:lstStyle/>
          <a:p>
            <a:fld id="{EC8B5D0A-54D2-4CA9-BDDD-E6807FC92BFD}" type="slidenum">
              <a:rPr lang="de-DE" smtClean="0"/>
              <a:pPr/>
              <a:t>32</a:t>
            </a:fld>
            <a:endParaRPr lang="de-DE"/>
          </a:p>
        </p:txBody>
      </p:sp>
    </p:spTree>
    <p:extLst>
      <p:ext uri="{BB962C8B-B14F-4D97-AF65-F5344CB8AC3E}">
        <p14:creationId xmlns:p14="http://schemas.microsoft.com/office/powerpoint/2010/main" val="5807923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94171" y="-5613"/>
            <a:ext cx="936104" cy="139255"/>
          </a:xfrm>
          <a:prstGeom prst="rect">
            <a:avLst/>
          </a:prstGeom>
        </p:spPr>
      </p:pic>
      <p:sp>
        <p:nvSpPr>
          <p:cNvPr id="20" name="Title 1"/>
          <p:cNvSpPr>
            <a:spLocks noGrp="1"/>
          </p:cNvSpPr>
          <p:nvPr>
            <p:ph type="ctrTitle"/>
          </p:nvPr>
        </p:nvSpPr>
        <p:spPr>
          <a:xfrm>
            <a:off x="518541" y="1916834"/>
            <a:ext cx="8172997" cy="2205607"/>
          </a:xfrm>
        </p:spPr>
        <p:txBody>
          <a:bodyPr anchor="t">
            <a:normAutofit/>
          </a:bodyPr>
          <a:lstStyle>
            <a:lvl1pPr algn="l">
              <a:defRPr sz="4000" b="1">
                <a:solidFill>
                  <a:schemeClr val="tx1"/>
                </a:solidFill>
              </a:defRPr>
            </a:lvl1pPr>
          </a:lstStyle>
          <a:p>
            <a:r>
              <a:rPr lang="en-GB"/>
              <a:t>Click to edit Master title style</a:t>
            </a:r>
            <a:endParaRPr lang="en-US" dirty="0"/>
          </a:p>
        </p:txBody>
      </p:sp>
      <p:sp>
        <p:nvSpPr>
          <p:cNvPr id="21" name="Subtitle 2"/>
          <p:cNvSpPr>
            <a:spLocks noGrp="1"/>
          </p:cNvSpPr>
          <p:nvPr>
            <p:ph type="subTitle" idx="1"/>
          </p:nvPr>
        </p:nvSpPr>
        <p:spPr>
          <a:xfrm>
            <a:off x="518541" y="4221088"/>
            <a:ext cx="8172997" cy="1152128"/>
          </a:xfrm>
        </p:spPr>
        <p:txBody>
          <a:bodyPr>
            <a:normAutofit/>
          </a:bodyPr>
          <a:lstStyle>
            <a:lvl1pPr marL="0" indent="0" algn="l">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8" name="Rectangle 8"/>
          <p:cNvSpPr>
            <a:spLocks noGrp="1" noChangeArrowheads="1"/>
          </p:cNvSpPr>
          <p:nvPr>
            <p:ph type="sldNum" sz="quarter" idx="4"/>
          </p:nvPr>
        </p:nvSpPr>
        <p:spPr>
          <a:xfrm>
            <a:off x="4789242" y="6309322"/>
            <a:ext cx="4114800" cy="562743"/>
          </a:xfrm>
          <a:prstGeom prst="rect">
            <a:avLst/>
          </a:prstGeom>
        </p:spPr>
        <p:txBody>
          <a:bodyPr/>
          <a:lstStyle>
            <a:lvl1pPr>
              <a:defRPr/>
            </a:lvl1pPr>
          </a:lstStyle>
          <a:p>
            <a:r>
              <a:rPr lang="de-DE" dirty="0"/>
              <a:t>· · ·  </a:t>
            </a:r>
            <a:r>
              <a:rPr lang="de-DE" dirty="0">
                <a:solidFill>
                  <a:schemeClr val="tx1"/>
                </a:solidFill>
              </a:rPr>
              <a:t>email@fgcz.ethz.ch </a:t>
            </a:r>
            <a:br>
              <a:rPr lang="de-DE" dirty="0"/>
            </a:br>
            <a:r>
              <a:rPr lang="de-DE" dirty="0"/>
              <a:t> · </a:t>
            </a:r>
          </a:p>
          <a:p>
            <a:r>
              <a:rPr lang="de-DE" dirty="0"/>
              <a:t>· · ·  </a:t>
            </a:r>
            <a:r>
              <a:rPr lang="de-CH" dirty="0">
                <a:solidFill>
                  <a:schemeClr val="tx1"/>
                </a:solidFill>
              </a:rPr>
              <a:t>event, location, date</a:t>
            </a:r>
            <a:br>
              <a:rPr lang="de-DE" dirty="0"/>
            </a:br>
            <a:endParaRPr lang="de-DE" dirty="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1381"/>
            <a:ext cx="9140403" cy="65236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40658"/>
            <a:ext cx="8229600" cy="400110"/>
          </a:xfrm>
        </p:spPr>
        <p:txBody>
          <a:bodyPr/>
          <a:lstStyle>
            <a:lvl1pPr>
              <a:defRPr sz="2000">
                <a:latin typeface="Calibri" pitchFamily="34" charset="0"/>
              </a:defRPr>
            </a:lvl1pPr>
          </a:lstStyle>
          <a:p>
            <a:r>
              <a:rPr lang="en-GB"/>
              <a:t>Click to edit Master title style</a:t>
            </a:r>
            <a:endParaRPr lang="de-CH" dirty="0"/>
          </a:p>
        </p:txBody>
      </p:sp>
      <p:sp>
        <p:nvSpPr>
          <p:cNvPr id="3" name="Content Placeholder 2"/>
          <p:cNvSpPr>
            <a:spLocks noGrp="1"/>
          </p:cNvSpPr>
          <p:nvPr>
            <p:ph idx="1"/>
          </p:nvPr>
        </p:nvSpPr>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sz="1200">
                <a:latin typeface="Calibri" pitchFamily="34" charset="0"/>
              </a:defRPr>
            </a:lvl4pPr>
            <a:lvl5pPr>
              <a:defRPr sz="1200">
                <a:latin typeface="Calibri" pitchFamily="34" charset="0"/>
              </a:defRPr>
            </a:lvl5pPr>
          </a:lstStyle>
          <a:p>
            <a:pPr lvl="0"/>
            <a:r>
              <a:rPr lang="en-GB"/>
              <a:t>Click to edit Master text styles</a:t>
            </a:r>
          </a:p>
          <a:p>
            <a:pPr lvl="1"/>
            <a:r>
              <a:rPr lang="en-GB"/>
              <a:t>Second level</a:t>
            </a:r>
          </a:p>
          <a:p>
            <a:pPr lvl="2"/>
            <a:r>
              <a:rPr lang="en-GB"/>
              <a:t>Third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4786"/>
            <a:ext cx="4038600" cy="4896967"/>
          </a:xfrm>
        </p:spPr>
        <p:txBody>
          <a:bodyPr/>
          <a:lstStyle>
            <a:lvl1pPr>
              <a:defRPr sz="1800">
                <a:latin typeface="Calibri" pitchFamily="34" charset="0"/>
              </a:defRPr>
            </a:lvl1pPr>
            <a:lvl2pPr>
              <a:buFont typeface="Symbol" pitchFamily="18" charset="2"/>
              <a:buChar char="-"/>
              <a:defRPr sz="1600">
                <a:latin typeface="Calibri" pitchFamily="34" charset="0"/>
              </a:defRPr>
            </a:lvl2pPr>
            <a:lvl3pPr>
              <a:buFont typeface="Courier New" pitchFamily="49" charset="0"/>
              <a:buChar char="o"/>
              <a:defRPr sz="1400">
                <a:latin typeface="Calibri" pitchFamily="34" charset="0"/>
              </a:defRPr>
            </a:lvl3pPr>
            <a:lvl4pPr>
              <a:defRPr sz="1200">
                <a:latin typeface="Calibri" pitchFamily="34" charset="0"/>
              </a:defRPr>
            </a:lvl4pPr>
            <a:lvl5pPr>
              <a:defRPr sz="1200">
                <a:latin typeface="Calibri" pitchFamily="34" charset="0"/>
              </a:defRPr>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p:txBody>
      </p:sp>
      <p:sp>
        <p:nvSpPr>
          <p:cNvPr id="4" name="Content Placeholder 3"/>
          <p:cNvSpPr>
            <a:spLocks noGrp="1"/>
          </p:cNvSpPr>
          <p:nvPr>
            <p:ph sz="half" idx="2"/>
          </p:nvPr>
        </p:nvSpPr>
        <p:spPr>
          <a:xfrm>
            <a:off x="4648200" y="1484786"/>
            <a:ext cx="4038600" cy="4896967"/>
          </a:xfrm>
        </p:spPr>
        <p:txBody>
          <a:bodyPr/>
          <a:lstStyle>
            <a:lvl1pPr>
              <a:defRPr sz="1800">
                <a:latin typeface="Calibri" pitchFamily="34" charset="0"/>
              </a:defRPr>
            </a:lvl1pPr>
            <a:lvl2pPr>
              <a:buFont typeface="Symbol" pitchFamily="18" charset="2"/>
              <a:buChar char="-"/>
              <a:defRPr sz="1600">
                <a:latin typeface="Calibri" pitchFamily="34" charset="0"/>
              </a:defRPr>
            </a:lvl2pPr>
            <a:lvl3pPr>
              <a:buFont typeface="Courier New" pitchFamily="49" charset="0"/>
              <a:buChar char="o"/>
              <a:defRPr sz="1400">
                <a:latin typeface="Calibri" pitchFamily="34" charset="0"/>
              </a:defRPr>
            </a:lvl3pPr>
            <a:lvl4pPr>
              <a:defRPr sz="1200">
                <a:latin typeface="Calibri" pitchFamily="34" charset="0"/>
              </a:defRPr>
            </a:lvl4pPr>
            <a:lvl5pPr>
              <a:defRPr sz="1200">
                <a:latin typeface="Calibri" pitchFamily="34" charset="0"/>
              </a:defRPr>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p:txBody>
      </p:sp>
      <p:sp>
        <p:nvSpPr>
          <p:cNvPr id="7" name="Title 1"/>
          <p:cNvSpPr>
            <a:spLocks noGrp="1"/>
          </p:cNvSpPr>
          <p:nvPr>
            <p:ph type="title"/>
          </p:nvPr>
        </p:nvSpPr>
        <p:spPr>
          <a:xfrm>
            <a:off x="457200" y="940658"/>
            <a:ext cx="8229600" cy="400110"/>
          </a:xfrm>
        </p:spPr>
        <p:txBody>
          <a:bodyPr/>
          <a:lstStyle>
            <a:lvl1pPr>
              <a:defRPr sz="2000">
                <a:latin typeface="Calibri" pitchFamily="34" charset="0"/>
              </a:defRPr>
            </a:lvl1pPr>
          </a:lstStyle>
          <a:p>
            <a:r>
              <a:rPr lang="en-GB"/>
              <a:t>Click to edit Master title style</a:t>
            </a:r>
            <a:endParaRPr lang="de-CH"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itle 1"/>
          <p:cNvSpPr>
            <a:spLocks noGrp="1"/>
          </p:cNvSpPr>
          <p:nvPr>
            <p:ph type="title"/>
          </p:nvPr>
        </p:nvSpPr>
        <p:spPr>
          <a:xfrm>
            <a:off x="457200" y="940658"/>
            <a:ext cx="8229600" cy="400110"/>
          </a:xfrm>
        </p:spPr>
        <p:txBody>
          <a:bodyPr/>
          <a:lstStyle>
            <a:lvl1pPr>
              <a:defRPr sz="2000">
                <a:latin typeface="Calibri" pitchFamily="34" charset="0"/>
              </a:defRPr>
            </a:lvl1pPr>
          </a:lstStyle>
          <a:p>
            <a:r>
              <a:rPr lang="en-GB"/>
              <a:t>Click to edit Master title style</a:t>
            </a:r>
            <a:endParaRPr lang="de-CH"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2" name="Line 8"/>
          <p:cNvSpPr>
            <a:spLocks noChangeShapeType="1"/>
          </p:cNvSpPr>
          <p:nvPr userDrawn="1"/>
        </p:nvSpPr>
        <p:spPr bwMode="auto">
          <a:xfrm>
            <a:off x="0" y="689992"/>
            <a:ext cx="9144000" cy="0"/>
          </a:xfrm>
          <a:prstGeom prst="line">
            <a:avLst/>
          </a:prstGeom>
          <a:noFill/>
          <a:ln w="9525">
            <a:noFill/>
            <a:round/>
            <a:headEnd/>
            <a:tailEnd/>
          </a:ln>
          <a:effectLst/>
        </p:spPr>
        <p:txBody>
          <a:bodyPr wrap="none" anchor="ctr"/>
          <a:lstStyle/>
          <a:p>
            <a:endParaRPr lang="de-CH" sz="800">
              <a:latin typeface="Calibri" pitchFamily="34" charset="0"/>
            </a:endParaRPr>
          </a:p>
        </p:txBody>
      </p:sp>
      <p:sp>
        <p:nvSpPr>
          <p:cNvPr id="1026" name="Rectangle 2"/>
          <p:cNvSpPr>
            <a:spLocks noGrp="1" noChangeArrowheads="1"/>
          </p:cNvSpPr>
          <p:nvPr>
            <p:ph type="title"/>
          </p:nvPr>
        </p:nvSpPr>
        <p:spPr bwMode="auto">
          <a:xfrm>
            <a:off x="457200" y="940658"/>
            <a:ext cx="8229600" cy="40011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r>
              <a:rPr lang="de-DE" dirty="0"/>
              <a:t>Mastertitelformat bearbeiten</a:t>
            </a:r>
          </a:p>
        </p:txBody>
      </p:sp>
      <p:sp>
        <p:nvSpPr>
          <p:cNvPr id="1027" name="Rectangle 3"/>
          <p:cNvSpPr>
            <a:spLocks noGrp="1" noChangeArrowheads="1"/>
          </p:cNvSpPr>
          <p:nvPr>
            <p:ph type="body" idx="1"/>
          </p:nvPr>
        </p:nvSpPr>
        <p:spPr bwMode="auto">
          <a:xfrm>
            <a:off x="457200" y="1484784"/>
            <a:ext cx="8229600" cy="489696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pic>
        <p:nvPicPr>
          <p:cNvPr id="7" name="Picture 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 y="1381"/>
            <a:ext cx="9140403" cy="65236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Lst>
  <p:hf hdr="0" ftr="0" dt="0"/>
  <p:txStyles>
    <p:titleStyle>
      <a:lvl1pPr algn="l" rtl="0" eaLnBrk="1" fontAlgn="base" hangingPunct="1">
        <a:spcBef>
          <a:spcPct val="0"/>
        </a:spcBef>
        <a:spcAft>
          <a:spcPct val="0"/>
        </a:spcAft>
        <a:defRPr sz="2000" b="1">
          <a:solidFill>
            <a:schemeClr val="tx1"/>
          </a:solidFill>
          <a:latin typeface="Calibri" pitchFamily="34" charset="0"/>
          <a:ea typeface="+mj-ea"/>
          <a:cs typeface="+mj-cs"/>
        </a:defRPr>
      </a:lvl1pPr>
      <a:lvl2pPr algn="l" rtl="0" eaLnBrk="1" fontAlgn="base" hangingPunct="1">
        <a:spcBef>
          <a:spcPct val="0"/>
        </a:spcBef>
        <a:spcAft>
          <a:spcPct val="0"/>
        </a:spcAft>
        <a:defRPr sz="1600" b="1">
          <a:solidFill>
            <a:schemeClr val="tx1"/>
          </a:solidFill>
          <a:latin typeface="Verdana" pitchFamily="34" charset="0"/>
        </a:defRPr>
      </a:lvl2pPr>
      <a:lvl3pPr algn="l" rtl="0" eaLnBrk="1" fontAlgn="base" hangingPunct="1">
        <a:spcBef>
          <a:spcPct val="0"/>
        </a:spcBef>
        <a:spcAft>
          <a:spcPct val="0"/>
        </a:spcAft>
        <a:defRPr sz="1600" b="1">
          <a:solidFill>
            <a:schemeClr val="tx1"/>
          </a:solidFill>
          <a:latin typeface="Verdana" pitchFamily="34" charset="0"/>
        </a:defRPr>
      </a:lvl3pPr>
      <a:lvl4pPr algn="l" rtl="0" eaLnBrk="1" fontAlgn="base" hangingPunct="1">
        <a:spcBef>
          <a:spcPct val="0"/>
        </a:spcBef>
        <a:spcAft>
          <a:spcPct val="0"/>
        </a:spcAft>
        <a:defRPr sz="1600" b="1">
          <a:solidFill>
            <a:schemeClr val="tx1"/>
          </a:solidFill>
          <a:latin typeface="Verdana" pitchFamily="34" charset="0"/>
        </a:defRPr>
      </a:lvl4pPr>
      <a:lvl5pPr algn="l" rtl="0" eaLnBrk="1" fontAlgn="base" hangingPunct="1">
        <a:spcBef>
          <a:spcPct val="0"/>
        </a:spcBef>
        <a:spcAft>
          <a:spcPct val="0"/>
        </a:spcAft>
        <a:defRPr sz="1600" b="1">
          <a:solidFill>
            <a:schemeClr val="tx1"/>
          </a:solidFill>
          <a:latin typeface="Verdana" pitchFamily="34" charset="0"/>
        </a:defRPr>
      </a:lvl5pPr>
      <a:lvl6pPr marL="457200" algn="l" rtl="0" eaLnBrk="1" fontAlgn="base" hangingPunct="1">
        <a:spcBef>
          <a:spcPct val="0"/>
        </a:spcBef>
        <a:spcAft>
          <a:spcPct val="0"/>
        </a:spcAft>
        <a:defRPr sz="1600" b="1">
          <a:solidFill>
            <a:schemeClr val="tx1"/>
          </a:solidFill>
          <a:latin typeface="Verdana" pitchFamily="34" charset="0"/>
        </a:defRPr>
      </a:lvl6pPr>
      <a:lvl7pPr marL="914400" algn="l" rtl="0" eaLnBrk="1" fontAlgn="base" hangingPunct="1">
        <a:spcBef>
          <a:spcPct val="0"/>
        </a:spcBef>
        <a:spcAft>
          <a:spcPct val="0"/>
        </a:spcAft>
        <a:defRPr sz="1600" b="1">
          <a:solidFill>
            <a:schemeClr val="tx1"/>
          </a:solidFill>
          <a:latin typeface="Verdana" pitchFamily="34" charset="0"/>
        </a:defRPr>
      </a:lvl7pPr>
      <a:lvl8pPr marL="1371600" algn="l" rtl="0" eaLnBrk="1" fontAlgn="base" hangingPunct="1">
        <a:spcBef>
          <a:spcPct val="0"/>
        </a:spcBef>
        <a:spcAft>
          <a:spcPct val="0"/>
        </a:spcAft>
        <a:defRPr sz="1600" b="1">
          <a:solidFill>
            <a:schemeClr val="tx1"/>
          </a:solidFill>
          <a:latin typeface="Verdana" pitchFamily="34" charset="0"/>
        </a:defRPr>
      </a:lvl8pPr>
      <a:lvl9pPr marL="1828800" algn="l" rtl="0" eaLnBrk="1" fontAlgn="base" hangingPunct="1">
        <a:spcBef>
          <a:spcPct val="0"/>
        </a:spcBef>
        <a:spcAft>
          <a:spcPct val="0"/>
        </a:spcAft>
        <a:defRPr sz="1600" b="1">
          <a:solidFill>
            <a:schemeClr val="tx1"/>
          </a:solidFill>
          <a:latin typeface="Verdana" pitchFamily="34" charset="0"/>
        </a:defRPr>
      </a:lvl9pPr>
    </p:titleStyle>
    <p:bodyStyle>
      <a:lvl1pPr marL="180975" indent="-180975" algn="l" rtl="0" eaLnBrk="1" fontAlgn="base" hangingPunct="1">
        <a:spcBef>
          <a:spcPct val="100000"/>
        </a:spcBef>
        <a:spcAft>
          <a:spcPct val="0"/>
        </a:spcAft>
        <a:buClr>
          <a:srgbClr val="0099FF"/>
        </a:buClr>
        <a:buFont typeface="Times" pitchFamily="18" charset="0"/>
        <a:buChar char="•"/>
        <a:defRPr sz="1800">
          <a:solidFill>
            <a:schemeClr val="tx1"/>
          </a:solidFill>
          <a:latin typeface="Calibri" pitchFamily="34" charset="0"/>
          <a:ea typeface="+mn-ea"/>
          <a:cs typeface="+mn-cs"/>
        </a:defRPr>
      </a:lvl1pPr>
      <a:lvl2pPr marL="623888" indent="-174625" algn="l" rtl="0" eaLnBrk="1" fontAlgn="base" hangingPunct="1">
        <a:spcBef>
          <a:spcPct val="20000"/>
        </a:spcBef>
        <a:spcAft>
          <a:spcPct val="0"/>
        </a:spcAft>
        <a:buClr>
          <a:srgbClr val="0099FF"/>
        </a:buClr>
        <a:buFont typeface="Symbol" pitchFamily="18" charset="2"/>
        <a:buChar char="-"/>
        <a:defRPr sz="1600">
          <a:solidFill>
            <a:schemeClr val="tx1"/>
          </a:solidFill>
          <a:latin typeface="Calibri" pitchFamily="34" charset="0"/>
        </a:defRPr>
      </a:lvl2pPr>
      <a:lvl3pPr marL="1074738" indent="-174625" algn="l" rtl="0" eaLnBrk="1" fontAlgn="base" hangingPunct="1">
        <a:spcBef>
          <a:spcPct val="30000"/>
        </a:spcBef>
        <a:spcAft>
          <a:spcPct val="0"/>
        </a:spcAft>
        <a:buClr>
          <a:srgbClr val="0099FF"/>
        </a:buClr>
        <a:buFont typeface="Courier New" pitchFamily="49" charset="0"/>
        <a:buChar char="o"/>
        <a:defRPr sz="1400">
          <a:solidFill>
            <a:schemeClr val="tx1"/>
          </a:solidFill>
          <a:latin typeface="Calibri" pitchFamily="34" charset="0"/>
        </a:defRPr>
      </a:lvl3pPr>
      <a:lvl4pPr marL="1444625" indent="-190500" algn="l" rtl="0" eaLnBrk="1" fontAlgn="base" hangingPunct="1">
        <a:spcBef>
          <a:spcPct val="20000"/>
        </a:spcBef>
        <a:spcAft>
          <a:spcPct val="0"/>
        </a:spcAft>
        <a:buClr>
          <a:srgbClr val="0099FF"/>
        </a:buClr>
        <a:buFont typeface="Times" pitchFamily="18" charset="0"/>
        <a:buChar char="•"/>
        <a:defRPr sz="1000">
          <a:solidFill>
            <a:schemeClr val="tx1"/>
          </a:solidFill>
          <a:latin typeface="Frutiger-Roman" pitchFamily="18" charset="0"/>
        </a:defRPr>
      </a:lvl4pPr>
      <a:lvl5pPr marL="1814513" indent="-190500" algn="l" rtl="0" eaLnBrk="1" fontAlgn="base" hangingPunct="1">
        <a:spcBef>
          <a:spcPct val="20000"/>
        </a:spcBef>
        <a:spcAft>
          <a:spcPct val="0"/>
        </a:spcAft>
        <a:buClr>
          <a:srgbClr val="0099FF"/>
        </a:buClr>
        <a:buFont typeface="Times" pitchFamily="18" charset="0"/>
        <a:buChar char="-"/>
        <a:defRPr sz="1000">
          <a:solidFill>
            <a:schemeClr val="tx1"/>
          </a:solidFill>
          <a:latin typeface="Frutiger-Roman" pitchFamily="18" charset="0"/>
        </a:defRPr>
      </a:lvl5pPr>
      <a:lvl6pPr marL="2271713" indent="-190500" algn="l" rtl="0" eaLnBrk="1" fontAlgn="base" hangingPunct="1">
        <a:spcBef>
          <a:spcPct val="20000"/>
        </a:spcBef>
        <a:spcAft>
          <a:spcPct val="0"/>
        </a:spcAft>
        <a:buClr>
          <a:srgbClr val="0099FF"/>
        </a:buClr>
        <a:buFont typeface="Times" pitchFamily="18" charset="0"/>
        <a:buChar char="-"/>
        <a:defRPr sz="1000">
          <a:solidFill>
            <a:schemeClr val="tx1"/>
          </a:solidFill>
          <a:latin typeface="Frutiger-Roman" pitchFamily="18" charset="0"/>
        </a:defRPr>
      </a:lvl6pPr>
      <a:lvl7pPr marL="2728913" indent="-190500" algn="l" rtl="0" eaLnBrk="1" fontAlgn="base" hangingPunct="1">
        <a:spcBef>
          <a:spcPct val="20000"/>
        </a:spcBef>
        <a:spcAft>
          <a:spcPct val="0"/>
        </a:spcAft>
        <a:buClr>
          <a:srgbClr val="0099FF"/>
        </a:buClr>
        <a:buFont typeface="Times" pitchFamily="18" charset="0"/>
        <a:buChar char="-"/>
        <a:defRPr sz="1000">
          <a:solidFill>
            <a:schemeClr val="tx1"/>
          </a:solidFill>
          <a:latin typeface="Frutiger-Roman" pitchFamily="18" charset="0"/>
        </a:defRPr>
      </a:lvl7pPr>
      <a:lvl8pPr marL="3186113" indent="-190500" algn="l" rtl="0" eaLnBrk="1" fontAlgn="base" hangingPunct="1">
        <a:spcBef>
          <a:spcPct val="20000"/>
        </a:spcBef>
        <a:spcAft>
          <a:spcPct val="0"/>
        </a:spcAft>
        <a:buClr>
          <a:srgbClr val="0099FF"/>
        </a:buClr>
        <a:buFont typeface="Times" pitchFamily="18" charset="0"/>
        <a:buChar char="-"/>
        <a:defRPr sz="1000">
          <a:solidFill>
            <a:schemeClr val="tx1"/>
          </a:solidFill>
          <a:latin typeface="Frutiger-Roman" pitchFamily="18" charset="0"/>
        </a:defRPr>
      </a:lvl8pPr>
      <a:lvl9pPr marL="3643313" indent="-190500" algn="l" rtl="0" eaLnBrk="1" fontAlgn="base" hangingPunct="1">
        <a:spcBef>
          <a:spcPct val="20000"/>
        </a:spcBef>
        <a:spcAft>
          <a:spcPct val="0"/>
        </a:spcAft>
        <a:buClr>
          <a:srgbClr val="0099FF"/>
        </a:buClr>
        <a:buFont typeface="Times" pitchFamily="18" charset="0"/>
        <a:buChar char="-"/>
        <a:defRPr sz="1000">
          <a:solidFill>
            <a:schemeClr val="tx1"/>
          </a:solidFill>
          <a:latin typeface="Frutiger-Roman" pitchFamily="18" charset="0"/>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jpg"/></Relationships>
</file>

<file path=ppt/slides/_rels/slide2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g"/><Relationship Id="rId1" Type="http://schemas.openxmlformats.org/officeDocument/2006/relationships/slideLayout" Target="../slideLayouts/slideLayout3.xml"/><Relationship Id="rId5" Type="http://schemas.openxmlformats.org/officeDocument/2006/relationships/image" Target="../media/image64.png"/><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7.png"/><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jpg"/><Relationship Id="rId9" Type="http://schemas.openxmlformats.org/officeDocument/2006/relationships/image" Target="../media/image14.png"/><Relationship Id="rId1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a:bodyPr>
          <a:lstStyle/>
          <a:p>
            <a:r>
              <a:rPr lang="de-CH" dirty="0" err="1"/>
              <a:t>Metatranscriptomics</a:t>
            </a:r>
            <a:endParaRPr lang="en-US" sz="2400" b="0" dirty="0"/>
          </a:p>
        </p:txBody>
      </p:sp>
      <p:sp>
        <p:nvSpPr>
          <p:cNvPr id="4" name="Subtitle 3"/>
          <p:cNvSpPr>
            <a:spLocks noGrp="1"/>
          </p:cNvSpPr>
          <p:nvPr>
            <p:ph type="subTitle" idx="1"/>
          </p:nvPr>
        </p:nvSpPr>
        <p:spPr/>
        <p:txBody>
          <a:bodyPr/>
          <a:lstStyle/>
          <a:p>
            <a:pPr>
              <a:spcBef>
                <a:spcPts val="600"/>
              </a:spcBef>
            </a:pPr>
            <a:r>
              <a:rPr lang="de-CH" dirty="0"/>
              <a:t>Dr. Natalia Zajac</a:t>
            </a:r>
          </a:p>
          <a:p>
            <a:pPr>
              <a:spcBef>
                <a:spcPts val="600"/>
              </a:spcBef>
            </a:pPr>
            <a:r>
              <a:rPr lang="de-CH" dirty="0" err="1"/>
              <a:t>Metagenomics</a:t>
            </a:r>
            <a:r>
              <a:rPr lang="de-CH"/>
              <a:t>, 12.2024</a:t>
            </a:r>
            <a:endParaRPr lang="de-DE" dirty="0"/>
          </a:p>
        </p:txBody>
      </p:sp>
    </p:spTree>
    <p:extLst>
      <p:ext uri="{BB962C8B-B14F-4D97-AF65-F5344CB8AC3E}">
        <p14:creationId xmlns:p14="http://schemas.microsoft.com/office/powerpoint/2010/main" val="14167549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Content Placeholder 30">
            <a:extLst>
              <a:ext uri="{FF2B5EF4-FFF2-40B4-BE49-F238E27FC236}">
                <a16:creationId xmlns:a16="http://schemas.microsoft.com/office/drawing/2014/main" id="{B2C1B83B-ACCE-641D-0DC5-6524C15794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8061" y="4851424"/>
            <a:ext cx="2900040" cy="1602272"/>
          </a:xfrm>
        </p:spPr>
      </p:pic>
      <p:sp>
        <p:nvSpPr>
          <p:cNvPr id="10" name="object 9">
            <a:extLst>
              <a:ext uri="{FF2B5EF4-FFF2-40B4-BE49-F238E27FC236}">
                <a16:creationId xmlns:a16="http://schemas.microsoft.com/office/drawing/2014/main" id="{855FCA91-99B2-E912-FEE6-642CDE951EA7}"/>
              </a:ext>
            </a:extLst>
          </p:cNvPr>
          <p:cNvSpPr txBox="1"/>
          <p:nvPr/>
        </p:nvSpPr>
        <p:spPr>
          <a:xfrm>
            <a:off x="969255" y="1901282"/>
            <a:ext cx="7199117" cy="2475678"/>
          </a:xfrm>
          <a:prstGeom prst="rect">
            <a:avLst/>
          </a:prstGeom>
        </p:spPr>
        <p:txBody>
          <a:bodyPr vert="horz" wrap="square" lIns="0" tIns="13335" rIns="0" bIns="0" rtlCol="0">
            <a:spAutoFit/>
          </a:bodyPr>
          <a:lstStyle/>
          <a:p>
            <a:pPr marR="29209" algn="l">
              <a:lnSpc>
                <a:spcPct val="100000"/>
              </a:lnSpc>
              <a:spcBef>
                <a:spcPts val="0"/>
              </a:spcBef>
            </a:pPr>
            <a:r>
              <a:rPr sz="2000" b="0" dirty="0">
                <a:latin typeface="Calibri"/>
                <a:cs typeface="Calibri"/>
              </a:rPr>
              <a:t>RNA</a:t>
            </a:r>
            <a:r>
              <a:rPr sz="2000" b="0" spc="-25" dirty="0">
                <a:latin typeface="Calibri"/>
                <a:cs typeface="Calibri"/>
              </a:rPr>
              <a:t> </a:t>
            </a:r>
            <a:r>
              <a:rPr sz="2000" b="0" dirty="0">
                <a:latin typeface="Calibri"/>
                <a:cs typeface="Calibri"/>
              </a:rPr>
              <a:t>quality</a:t>
            </a:r>
            <a:r>
              <a:rPr sz="2000" b="0" spc="-10" dirty="0">
                <a:latin typeface="Calibri"/>
                <a:cs typeface="Calibri"/>
              </a:rPr>
              <a:t> deteriorates rapidly </a:t>
            </a:r>
            <a:r>
              <a:rPr sz="2000" b="0" dirty="0">
                <a:latin typeface="Calibri"/>
                <a:cs typeface="Calibri"/>
              </a:rPr>
              <a:t>–</a:t>
            </a:r>
            <a:r>
              <a:rPr sz="2000" b="0" spc="-10" dirty="0">
                <a:latin typeface="Calibri"/>
                <a:cs typeface="Calibri"/>
              </a:rPr>
              <a:t> </a:t>
            </a:r>
            <a:r>
              <a:rPr sz="2000" b="0" dirty="0">
                <a:latin typeface="Calibri"/>
                <a:cs typeface="Calibri"/>
              </a:rPr>
              <a:t>Method</a:t>
            </a:r>
            <a:r>
              <a:rPr sz="2000" b="0" spc="-15" dirty="0">
                <a:latin typeface="Calibri"/>
                <a:cs typeface="Calibri"/>
              </a:rPr>
              <a:t> </a:t>
            </a:r>
            <a:r>
              <a:rPr sz="2000" b="0" dirty="0">
                <a:latin typeface="Calibri"/>
                <a:cs typeface="Calibri"/>
              </a:rPr>
              <a:t>of</a:t>
            </a:r>
            <a:r>
              <a:rPr sz="2000" b="0" spc="-10" dirty="0">
                <a:latin typeface="Calibri"/>
                <a:cs typeface="Calibri"/>
              </a:rPr>
              <a:t> storage </a:t>
            </a:r>
            <a:r>
              <a:rPr sz="2000" b="0" dirty="0">
                <a:latin typeface="Calibri"/>
                <a:cs typeface="Calibri"/>
              </a:rPr>
              <a:t>and</a:t>
            </a:r>
            <a:r>
              <a:rPr sz="2000" b="0" spc="-15" dirty="0">
                <a:latin typeface="Calibri"/>
                <a:cs typeface="Calibri"/>
              </a:rPr>
              <a:t> </a:t>
            </a:r>
            <a:r>
              <a:rPr sz="2000" b="0" spc="-10" dirty="0">
                <a:latin typeface="Calibri"/>
                <a:cs typeface="Calibri"/>
              </a:rPr>
              <a:t>preparation </a:t>
            </a:r>
            <a:r>
              <a:rPr sz="2000" b="0" dirty="0">
                <a:latin typeface="Calibri"/>
                <a:cs typeface="Calibri"/>
              </a:rPr>
              <a:t>can</a:t>
            </a:r>
            <a:r>
              <a:rPr sz="2000" b="0" spc="-25" dirty="0">
                <a:latin typeface="Calibri"/>
                <a:cs typeface="Calibri"/>
              </a:rPr>
              <a:t> </a:t>
            </a:r>
            <a:r>
              <a:rPr sz="2000" b="0" dirty="0">
                <a:latin typeface="Calibri"/>
                <a:cs typeface="Calibri"/>
              </a:rPr>
              <a:t>impact</a:t>
            </a:r>
            <a:r>
              <a:rPr sz="2000" b="0" spc="-20" dirty="0">
                <a:latin typeface="Calibri"/>
                <a:cs typeface="Calibri"/>
              </a:rPr>
              <a:t> </a:t>
            </a:r>
            <a:r>
              <a:rPr sz="2000" b="0" dirty="0">
                <a:latin typeface="Calibri"/>
                <a:cs typeface="Calibri"/>
              </a:rPr>
              <a:t>taxa</a:t>
            </a:r>
            <a:r>
              <a:rPr sz="2000" b="0" spc="-25" dirty="0">
                <a:latin typeface="Calibri"/>
                <a:cs typeface="Calibri"/>
              </a:rPr>
              <a:t> </a:t>
            </a:r>
            <a:r>
              <a:rPr sz="2000" b="0" spc="-10" dirty="0">
                <a:latin typeface="Calibri"/>
                <a:cs typeface="Calibri"/>
              </a:rPr>
              <a:t>recovered</a:t>
            </a:r>
            <a:r>
              <a:rPr sz="2000" b="0" spc="-25" dirty="0">
                <a:latin typeface="Calibri"/>
                <a:cs typeface="Calibri"/>
              </a:rPr>
              <a:t> </a:t>
            </a:r>
            <a:r>
              <a:rPr sz="2000" b="0" dirty="0">
                <a:latin typeface="Calibri"/>
                <a:cs typeface="Calibri"/>
              </a:rPr>
              <a:t>and</a:t>
            </a:r>
            <a:r>
              <a:rPr sz="2000" b="0" spc="-25" dirty="0">
                <a:latin typeface="Calibri"/>
                <a:cs typeface="Calibri"/>
              </a:rPr>
              <a:t> </a:t>
            </a:r>
            <a:r>
              <a:rPr sz="2000" b="0" dirty="0">
                <a:latin typeface="Calibri"/>
                <a:cs typeface="Calibri"/>
              </a:rPr>
              <a:t>has</a:t>
            </a:r>
            <a:r>
              <a:rPr sz="2000" b="0" spc="-20" dirty="0">
                <a:latin typeface="Calibri"/>
                <a:cs typeface="Calibri"/>
              </a:rPr>
              <a:t> </a:t>
            </a:r>
            <a:r>
              <a:rPr sz="2000" b="0" dirty="0">
                <a:latin typeface="Calibri"/>
                <a:cs typeface="Calibri"/>
              </a:rPr>
              <a:t>yet</a:t>
            </a:r>
            <a:r>
              <a:rPr sz="2000" b="0" spc="-20" dirty="0">
                <a:latin typeface="Calibri"/>
                <a:cs typeface="Calibri"/>
              </a:rPr>
              <a:t> </a:t>
            </a:r>
            <a:r>
              <a:rPr sz="2000" b="0" dirty="0">
                <a:latin typeface="Calibri"/>
                <a:cs typeface="Calibri"/>
              </a:rPr>
              <a:t>to</a:t>
            </a:r>
            <a:r>
              <a:rPr sz="2000" b="0" spc="-20" dirty="0">
                <a:latin typeface="Calibri"/>
                <a:cs typeface="Calibri"/>
              </a:rPr>
              <a:t> </a:t>
            </a:r>
            <a:r>
              <a:rPr sz="2000" b="0" dirty="0">
                <a:latin typeface="Calibri"/>
                <a:cs typeface="Calibri"/>
              </a:rPr>
              <a:t>be</a:t>
            </a:r>
            <a:r>
              <a:rPr sz="2000" b="0" spc="-15" dirty="0">
                <a:latin typeface="Calibri"/>
                <a:cs typeface="Calibri"/>
              </a:rPr>
              <a:t> </a:t>
            </a:r>
            <a:r>
              <a:rPr sz="2000" b="0" spc="-10" dirty="0">
                <a:latin typeface="Calibri"/>
                <a:cs typeface="Calibri"/>
              </a:rPr>
              <a:t>standardized</a:t>
            </a:r>
            <a:endParaRPr sz="2000" b="0" dirty="0">
              <a:latin typeface="Calibri"/>
              <a:cs typeface="Calibri"/>
            </a:endParaRPr>
          </a:p>
          <a:p>
            <a:pPr algn="l">
              <a:lnSpc>
                <a:spcPct val="100000"/>
              </a:lnSpc>
              <a:spcBef>
                <a:spcPts val="0"/>
              </a:spcBef>
            </a:pPr>
            <a:endParaRPr sz="2000" b="0" dirty="0">
              <a:latin typeface="Calibri"/>
              <a:cs typeface="Calibri"/>
            </a:endParaRPr>
          </a:p>
          <a:p>
            <a:pPr marR="503555" algn="l">
              <a:lnSpc>
                <a:spcPct val="100000"/>
              </a:lnSpc>
              <a:spcBef>
                <a:spcPts val="0"/>
              </a:spcBef>
            </a:pPr>
            <a:r>
              <a:rPr sz="2000" b="0" dirty="0">
                <a:latin typeface="Calibri"/>
                <a:cs typeface="Calibri"/>
              </a:rPr>
              <a:t>Best(?):</a:t>
            </a:r>
            <a:r>
              <a:rPr sz="2000" b="0" spc="-25" dirty="0">
                <a:latin typeface="Calibri"/>
                <a:cs typeface="Calibri"/>
              </a:rPr>
              <a:t> </a:t>
            </a:r>
            <a:r>
              <a:rPr sz="2000" b="0" dirty="0">
                <a:latin typeface="Calibri"/>
                <a:cs typeface="Calibri"/>
              </a:rPr>
              <a:t>Process</a:t>
            </a:r>
            <a:r>
              <a:rPr sz="2000" b="0" spc="-15" dirty="0">
                <a:latin typeface="Calibri"/>
                <a:cs typeface="Calibri"/>
              </a:rPr>
              <a:t> </a:t>
            </a:r>
            <a:r>
              <a:rPr sz="2000" b="0" spc="-10" dirty="0">
                <a:latin typeface="Calibri"/>
                <a:cs typeface="Calibri"/>
              </a:rPr>
              <a:t>immediately</a:t>
            </a:r>
            <a:r>
              <a:rPr sz="2000" b="0" spc="-15" dirty="0">
                <a:latin typeface="Calibri"/>
                <a:cs typeface="Calibri"/>
              </a:rPr>
              <a:t> </a:t>
            </a:r>
            <a:r>
              <a:rPr sz="2000" b="0" dirty="0">
                <a:latin typeface="Calibri"/>
                <a:cs typeface="Calibri"/>
              </a:rPr>
              <a:t>to</a:t>
            </a:r>
            <a:r>
              <a:rPr sz="2000" b="0" spc="-15" dirty="0">
                <a:latin typeface="Calibri"/>
                <a:cs typeface="Calibri"/>
              </a:rPr>
              <a:t> </a:t>
            </a:r>
            <a:r>
              <a:rPr sz="2000" b="0" spc="-10" dirty="0">
                <a:latin typeface="Calibri"/>
                <a:cs typeface="Calibri"/>
              </a:rPr>
              <a:t>extract</a:t>
            </a:r>
            <a:r>
              <a:rPr sz="2000" b="0" spc="-20" dirty="0">
                <a:latin typeface="Calibri"/>
                <a:cs typeface="Calibri"/>
              </a:rPr>
              <a:t> </a:t>
            </a:r>
            <a:r>
              <a:rPr sz="2000" b="0" dirty="0">
                <a:latin typeface="Calibri"/>
                <a:cs typeface="Calibri"/>
              </a:rPr>
              <a:t>RNA</a:t>
            </a:r>
            <a:r>
              <a:rPr sz="2000" b="0" spc="-15" dirty="0">
                <a:latin typeface="Calibri"/>
                <a:cs typeface="Calibri"/>
              </a:rPr>
              <a:t> </a:t>
            </a:r>
            <a:r>
              <a:rPr sz="2000" b="0" dirty="0">
                <a:latin typeface="Calibri"/>
                <a:cs typeface="Calibri"/>
              </a:rPr>
              <a:t>then</a:t>
            </a:r>
            <a:r>
              <a:rPr sz="2000" b="0" spc="-20" dirty="0">
                <a:latin typeface="Calibri"/>
                <a:cs typeface="Calibri"/>
              </a:rPr>
              <a:t> </a:t>
            </a:r>
            <a:r>
              <a:rPr sz="2000" b="0" dirty="0">
                <a:latin typeface="Calibri"/>
                <a:cs typeface="Calibri"/>
              </a:rPr>
              <a:t>store</a:t>
            </a:r>
            <a:r>
              <a:rPr sz="2000" b="0" spc="-15" dirty="0">
                <a:latin typeface="Calibri"/>
                <a:cs typeface="Calibri"/>
              </a:rPr>
              <a:t> </a:t>
            </a:r>
            <a:r>
              <a:rPr sz="2000" b="0" dirty="0">
                <a:latin typeface="Calibri"/>
                <a:cs typeface="Calibri"/>
              </a:rPr>
              <a:t>at</a:t>
            </a:r>
            <a:r>
              <a:rPr sz="2000" b="0" spc="-10" dirty="0">
                <a:latin typeface="Calibri"/>
                <a:cs typeface="Calibri"/>
              </a:rPr>
              <a:t> -</a:t>
            </a:r>
            <a:r>
              <a:rPr sz="2000" b="0" spc="-25" dirty="0">
                <a:latin typeface="Calibri"/>
                <a:cs typeface="Calibri"/>
              </a:rPr>
              <a:t>80 </a:t>
            </a:r>
            <a:r>
              <a:rPr sz="2000" b="0" dirty="0">
                <a:latin typeface="Calibri"/>
                <a:cs typeface="Calibri"/>
              </a:rPr>
              <a:t>Next</a:t>
            </a:r>
            <a:r>
              <a:rPr sz="2000" b="0" spc="-40" dirty="0">
                <a:latin typeface="Calibri"/>
                <a:cs typeface="Calibri"/>
              </a:rPr>
              <a:t> </a:t>
            </a:r>
            <a:r>
              <a:rPr sz="2000" b="0" dirty="0">
                <a:latin typeface="Calibri"/>
                <a:cs typeface="Calibri"/>
              </a:rPr>
              <a:t>best(?):</a:t>
            </a:r>
            <a:r>
              <a:rPr sz="2000" b="0" spc="-25" dirty="0">
                <a:latin typeface="Calibri"/>
                <a:cs typeface="Calibri"/>
              </a:rPr>
              <a:t> </a:t>
            </a:r>
            <a:r>
              <a:rPr sz="2000" b="0" dirty="0">
                <a:latin typeface="Calibri"/>
                <a:cs typeface="Calibri"/>
              </a:rPr>
              <a:t>Snap</a:t>
            </a:r>
            <a:r>
              <a:rPr sz="2000" b="0" spc="-30" dirty="0">
                <a:latin typeface="Calibri"/>
                <a:cs typeface="Calibri"/>
              </a:rPr>
              <a:t> </a:t>
            </a:r>
            <a:r>
              <a:rPr sz="2000" b="0" dirty="0">
                <a:latin typeface="Calibri"/>
                <a:cs typeface="Calibri"/>
              </a:rPr>
              <a:t>freeze</a:t>
            </a:r>
            <a:r>
              <a:rPr sz="2000" b="0" spc="-25" dirty="0">
                <a:latin typeface="Calibri"/>
                <a:cs typeface="Calibri"/>
              </a:rPr>
              <a:t> </a:t>
            </a:r>
            <a:r>
              <a:rPr sz="2000" b="0" dirty="0">
                <a:latin typeface="Calibri"/>
                <a:cs typeface="Calibri"/>
              </a:rPr>
              <a:t>in</a:t>
            </a:r>
            <a:r>
              <a:rPr sz="2000" b="0" spc="-30" dirty="0">
                <a:latin typeface="Calibri"/>
                <a:cs typeface="Calibri"/>
              </a:rPr>
              <a:t> </a:t>
            </a:r>
            <a:r>
              <a:rPr sz="2000" b="0" dirty="0">
                <a:latin typeface="Calibri"/>
                <a:cs typeface="Calibri"/>
              </a:rPr>
              <a:t>liquid</a:t>
            </a:r>
            <a:r>
              <a:rPr sz="2000" b="0" spc="-25" dirty="0">
                <a:latin typeface="Calibri"/>
                <a:cs typeface="Calibri"/>
              </a:rPr>
              <a:t> </a:t>
            </a:r>
            <a:r>
              <a:rPr sz="2000" b="0" spc="-10" dirty="0">
                <a:latin typeface="Calibri"/>
                <a:cs typeface="Calibri"/>
              </a:rPr>
              <a:t>nitrogen</a:t>
            </a:r>
            <a:r>
              <a:rPr sz="2000" b="0" spc="-30" dirty="0">
                <a:latin typeface="Calibri"/>
                <a:cs typeface="Calibri"/>
              </a:rPr>
              <a:t> </a:t>
            </a:r>
            <a:r>
              <a:rPr sz="2000" b="0" dirty="0">
                <a:latin typeface="Calibri"/>
                <a:cs typeface="Calibri"/>
              </a:rPr>
              <a:t>and</a:t>
            </a:r>
            <a:r>
              <a:rPr sz="2000" b="0" spc="-30" dirty="0">
                <a:latin typeface="Calibri"/>
                <a:cs typeface="Calibri"/>
              </a:rPr>
              <a:t> </a:t>
            </a:r>
            <a:r>
              <a:rPr sz="2000" b="0" dirty="0">
                <a:latin typeface="Calibri"/>
                <a:cs typeface="Calibri"/>
              </a:rPr>
              <a:t>store</a:t>
            </a:r>
            <a:r>
              <a:rPr sz="2000" b="0" spc="-25" dirty="0">
                <a:latin typeface="Calibri"/>
                <a:cs typeface="Calibri"/>
              </a:rPr>
              <a:t> </a:t>
            </a:r>
            <a:r>
              <a:rPr sz="2000" b="0" dirty="0">
                <a:latin typeface="Calibri"/>
                <a:cs typeface="Calibri"/>
              </a:rPr>
              <a:t>at</a:t>
            </a:r>
            <a:r>
              <a:rPr sz="2000" b="0" spc="-25" dirty="0">
                <a:latin typeface="Calibri"/>
                <a:cs typeface="Calibri"/>
              </a:rPr>
              <a:t> </a:t>
            </a:r>
            <a:r>
              <a:rPr sz="2000" b="0" spc="-10" dirty="0">
                <a:latin typeface="Calibri"/>
                <a:cs typeface="Calibri"/>
              </a:rPr>
              <a:t>-</a:t>
            </a:r>
            <a:r>
              <a:rPr sz="2000" b="0" spc="-25" dirty="0">
                <a:latin typeface="Calibri"/>
                <a:cs typeface="Calibri"/>
              </a:rPr>
              <a:t>80</a:t>
            </a:r>
            <a:endParaRPr sz="2000" b="0" dirty="0">
              <a:latin typeface="Calibri"/>
              <a:cs typeface="Calibri"/>
            </a:endParaRPr>
          </a:p>
          <a:p>
            <a:pPr algn="l">
              <a:lnSpc>
                <a:spcPct val="100000"/>
              </a:lnSpc>
              <a:spcBef>
                <a:spcPts val="0"/>
              </a:spcBef>
            </a:pPr>
            <a:endParaRPr sz="2000" b="0" dirty="0">
              <a:latin typeface="Calibri"/>
              <a:cs typeface="Calibri"/>
            </a:endParaRPr>
          </a:p>
          <a:p>
            <a:pPr marR="5080" algn="l">
              <a:lnSpc>
                <a:spcPct val="100000"/>
              </a:lnSpc>
              <a:spcBef>
                <a:spcPts val="0"/>
              </a:spcBef>
            </a:pPr>
            <a:r>
              <a:rPr sz="2000" b="0" dirty="0">
                <a:latin typeface="Calibri"/>
                <a:cs typeface="Calibri"/>
              </a:rPr>
              <a:t>Avoid</a:t>
            </a:r>
            <a:r>
              <a:rPr sz="2000" b="0" spc="-35" dirty="0">
                <a:latin typeface="Calibri"/>
                <a:cs typeface="Calibri"/>
              </a:rPr>
              <a:t> </a:t>
            </a:r>
            <a:r>
              <a:rPr sz="2000" b="0" dirty="0">
                <a:latin typeface="Calibri"/>
                <a:cs typeface="Calibri"/>
              </a:rPr>
              <a:t>use</a:t>
            </a:r>
            <a:r>
              <a:rPr sz="2000" b="0" spc="-20" dirty="0">
                <a:latin typeface="Calibri"/>
                <a:cs typeface="Calibri"/>
              </a:rPr>
              <a:t> </a:t>
            </a:r>
            <a:r>
              <a:rPr sz="2000" b="0" dirty="0">
                <a:latin typeface="Calibri"/>
                <a:cs typeface="Calibri"/>
              </a:rPr>
              <a:t>of</a:t>
            </a:r>
            <a:r>
              <a:rPr sz="2000" b="0" spc="-20" dirty="0">
                <a:latin typeface="Calibri"/>
                <a:cs typeface="Calibri"/>
              </a:rPr>
              <a:t> </a:t>
            </a:r>
            <a:r>
              <a:rPr sz="2000" b="0" dirty="0">
                <a:latin typeface="Calibri"/>
                <a:cs typeface="Calibri"/>
              </a:rPr>
              <a:t>RNALater</a:t>
            </a:r>
            <a:r>
              <a:rPr sz="2000" b="0" spc="-25" dirty="0">
                <a:latin typeface="Calibri"/>
                <a:cs typeface="Calibri"/>
              </a:rPr>
              <a:t> </a:t>
            </a:r>
            <a:r>
              <a:rPr sz="2000" b="0" dirty="0">
                <a:latin typeface="Calibri"/>
                <a:cs typeface="Calibri"/>
              </a:rPr>
              <a:t>–</a:t>
            </a:r>
            <a:r>
              <a:rPr sz="2000" b="0" spc="-15" dirty="0">
                <a:latin typeface="Calibri"/>
                <a:cs typeface="Calibri"/>
              </a:rPr>
              <a:t> </a:t>
            </a:r>
            <a:r>
              <a:rPr sz="2000" b="0" dirty="0">
                <a:latin typeface="Calibri"/>
                <a:cs typeface="Calibri"/>
              </a:rPr>
              <a:t>it</a:t>
            </a:r>
            <a:r>
              <a:rPr sz="2000" b="0" spc="-20" dirty="0">
                <a:latin typeface="Calibri"/>
                <a:cs typeface="Calibri"/>
              </a:rPr>
              <a:t> </a:t>
            </a:r>
            <a:r>
              <a:rPr sz="2000" b="0" dirty="0">
                <a:latin typeface="Calibri"/>
                <a:cs typeface="Calibri"/>
              </a:rPr>
              <a:t>lyses</a:t>
            </a:r>
            <a:r>
              <a:rPr sz="2000" b="0" spc="-15" dirty="0">
                <a:latin typeface="Calibri"/>
                <a:cs typeface="Calibri"/>
              </a:rPr>
              <a:t> </a:t>
            </a:r>
            <a:r>
              <a:rPr sz="2000" b="0" dirty="0">
                <a:latin typeface="Calibri"/>
                <a:cs typeface="Calibri"/>
              </a:rPr>
              <a:t>some</a:t>
            </a:r>
            <a:r>
              <a:rPr sz="2000" b="0" spc="-20" dirty="0">
                <a:latin typeface="Calibri"/>
                <a:cs typeface="Calibri"/>
              </a:rPr>
              <a:t> </a:t>
            </a:r>
            <a:r>
              <a:rPr sz="2000" b="0" dirty="0">
                <a:latin typeface="Calibri"/>
                <a:cs typeface="Calibri"/>
              </a:rPr>
              <a:t>cells</a:t>
            </a:r>
            <a:r>
              <a:rPr sz="2000" b="0" spc="-15" dirty="0">
                <a:latin typeface="Calibri"/>
                <a:cs typeface="Calibri"/>
              </a:rPr>
              <a:t> </a:t>
            </a:r>
            <a:r>
              <a:rPr sz="2000" b="0" dirty="0">
                <a:latin typeface="Calibri"/>
                <a:cs typeface="Calibri"/>
              </a:rPr>
              <a:t>and</a:t>
            </a:r>
            <a:r>
              <a:rPr sz="2000" b="0" spc="-25" dirty="0">
                <a:latin typeface="Calibri"/>
                <a:cs typeface="Calibri"/>
              </a:rPr>
              <a:t> </a:t>
            </a:r>
            <a:r>
              <a:rPr sz="2000" b="0" dirty="0">
                <a:latin typeface="Calibri"/>
                <a:cs typeface="Calibri"/>
              </a:rPr>
              <a:t>can</a:t>
            </a:r>
            <a:r>
              <a:rPr sz="2000" b="0" spc="-20" dirty="0">
                <a:latin typeface="Calibri"/>
                <a:cs typeface="Calibri"/>
              </a:rPr>
              <a:t> </a:t>
            </a:r>
            <a:r>
              <a:rPr sz="2000" b="0" spc="-10" dirty="0">
                <a:latin typeface="Calibri"/>
                <a:cs typeface="Calibri"/>
              </a:rPr>
              <a:t>interfere</a:t>
            </a:r>
            <a:r>
              <a:rPr sz="2000" b="0" spc="-20" dirty="0">
                <a:latin typeface="Calibri"/>
                <a:cs typeface="Calibri"/>
              </a:rPr>
              <a:t> </a:t>
            </a:r>
            <a:r>
              <a:rPr sz="2000" b="0" dirty="0">
                <a:latin typeface="Calibri"/>
                <a:cs typeface="Calibri"/>
              </a:rPr>
              <a:t>with</a:t>
            </a:r>
            <a:r>
              <a:rPr sz="2000" b="0" spc="-20" dirty="0">
                <a:latin typeface="Calibri"/>
                <a:cs typeface="Calibri"/>
              </a:rPr>
              <a:t> </a:t>
            </a:r>
            <a:r>
              <a:rPr sz="2000" b="0" spc="-25" dirty="0">
                <a:latin typeface="Calibri"/>
                <a:cs typeface="Calibri"/>
              </a:rPr>
              <a:t>RNA </a:t>
            </a:r>
            <a:r>
              <a:rPr sz="2000" b="0" spc="-10" dirty="0">
                <a:latin typeface="Calibri"/>
                <a:cs typeface="Calibri"/>
              </a:rPr>
              <a:t>extraction</a:t>
            </a:r>
            <a:r>
              <a:rPr sz="2000" b="0" spc="-30" dirty="0">
                <a:latin typeface="Calibri"/>
                <a:cs typeface="Calibri"/>
              </a:rPr>
              <a:t> </a:t>
            </a:r>
            <a:r>
              <a:rPr sz="2000" b="0" dirty="0">
                <a:latin typeface="Calibri"/>
                <a:cs typeface="Calibri"/>
              </a:rPr>
              <a:t>kits</a:t>
            </a:r>
            <a:r>
              <a:rPr sz="2000" b="0" spc="-10" dirty="0">
                <a:latin typeface="Calibri"/>
                <a:cs typeface="Calibri"/>
              </a:rPr>
              <a:t> </a:t>
            </a:r>
            <a:r>
              <a:rPr sz="2000" b="0" dirty="0">
                <a:latin typeface="Calibri"/>
                <a:cs typeface="Calibri"/>
              </a:rPr>
              <a:t>(e.g</a:t>
            </a:r>
            <a:r>
              <a:rPr sz="2000" b="0" spc="-15" dirty="0">
                <a:latin typeface="Calibri"/>
                <a:cs typeface="Calibri"/>
              </a:rPr>
              <a:t> </a:t>
            </a:r>
            <a:r>
              <a:rPr sz="2000" b="0" dirty="0">
                <a:latin typeface="Calibri"/>
                <a:cs typeface="Calibri"/>
              </a:rPr>
              <a:t>Ambion</a:t>
            </a:r>
            <a:r>
              <a:rPr sz="2000" b="0" spc="-15" dirty="0">
                <a:latin typeface="Calibri"/>
                <a:cs typeface="Calibri"/>
              </a:rPr>
              <a:t> </a:t>
            </a:r>
            <a:r>
              <a:rPr sz="2000" b="0" dirty="0">
                <a:latin typeface="Calibri"/>
                <a:cs typeface="Calibri"/>
              </a:rPr>
              <a:t>RiboPure</a:t>
            </a:r>
            <a:r>
              <a:rPr sz="2000" b="0" spc="-15" dirty="0">
                <a:latin typeface="Calibri"/>
                <a:cs typeface="Calibri"/>
              </a:rPr>
              <a:t> </a:t>
            </a:r>
            <a:r>
              <a:rPr sz="2000" b="0" dirty="0">
                <a:latin typeface="Calibri"/>
                <a:cs typeface="Calibri"/>
              </a:rPr>
              <a:t>Bacteria</a:t>
            </a:r>
            <a:r>
              <a:rPr sz="2000" b="0" spc="-15" dirty="0">
                <a:latin typeface="Calibri"/>
                <a:cs typeface="Calibri"/>
              </a:rPr>
              <a:t> </a:t>
            </a:r>
            <a:r>
              <a:rPr sz="2000" b="0" dirty="0">
                <a:latin typeface="Calibri"/>
                <a:cs typeface="Calibri"/>
              </a:rPr>
              <a:t>Kit</a:t>
            </a:r>
            <a:r>
              <a:rPr sz="2000" b="0" spc="-15" dirty="0">
                <a:latin typeface="Calibri"/>
                <a:cs typeface="Calibri"/>
              </a:rPr>
              <a:t> </a:t>
            </a:r>
            <a:r>
              <a:rPr sz="2000" b="0" dirty="0">
                <a:latin typeface="Calibri"/>
                <a:cs typeface="Calibri"/>
              </a:rPr>
              <a:t>/</a:t>
            </a:r>
            <a:r>
              <a:rPr sz="2000" b="0" spc="-15" dirty="0">
                <a:latin typeface="Calibri"/>
                <a:cs typeface="Calibri"/>
              </a:rPr>
              <a:t> </a:t>
            </a:r>
            <a:r>
              <a:rPr sz="2000" b="0" spc="-20" dirty="0">
                <a:latin typeface="Calibri"/>
                <a:cs typeface="Calibri"/>
              </a:rPr>
              <a:t>LifeTech</a:t>
            </a:r>
            <a:r>
              <a:rPr sz="2000" b="0" spc="-15" dirty="0">
                <a:latin typeface="Calibri"/>
                <a:cs typeface="Calibri"/>
              </a:rPr>
              <a:t> </a:t>
            </a:r>
            <a:r>
              <a:rPr sz="2000" b="0" spc="-20" dirty="0">
                <a:latin typeface="Calibri"/>
                <a:cs typeface="Calibri"/>
              </a:rPr>
              <a:t>Trizol</a:t>
            </a:r>
            <a:r>
              <a:rPr sz="2000" b="0" spc="-15" dirty="0">
                <a:latin typeface="Calibri"/>
                <a:cs typeface="Calibri"/>
              </a:rPr>
              <a:t> </a:t>
            </a:r>
            <a:r>
              <a:rPr sz="2000" b="0" spc="-10" dirty="0">
                <a:latin typeface="Calibri"/>
                <a:cs typeface="Calibri"/>
              </a:rPr>
              <a:t>Plus)</a:t>
            </a:r>
            <a:endParaRPr sz="2000" b="0" dirty="0">
              <a:latin typeface="Calibri"/>
              <a:cs typeface="Calibri"/>
            </a:endParaRPr>
          </a:p>
        </p:txBody>
      </p:sp>
      <p:pic>
        <p:nvPicPr>
          <p:cNvPr id="11" name="object 10">
            <a:extLst>
              <a:ext uri="{FF2B5EF4-FFF2-40B4-BE49-F238E27FC236}">
                <a16:creationId xmlns:a16="http://schemas.microsoft.com/office/drawing/2014/main" id="{48D8E65E-36C8-AF66-10F0-C6D74BC4D58B}"/>
              </a:ext>
            </a:extLst>
          </p:cNvPr>
          <p:cNvPicPr/>
          <p:nvPr/>
        </p:nvPicPr>
        <p:blipFill>
          <a:blip r:embed="rId3" cstate="print"/>
          <a:stretch>
            <a:fillRect/>
          </a:stretch>
        </p:blipFill>
        <p:spPr>
          <a:xfrm>
            <a:off x="755576" y="4654223"/>
            <a:ext cx="864096" cy="1151043"/>
          </a:xfrm>
          <a:prstGeom prst="rect">
            <a:avLst/>
          </a:prstGeom>
        </p:spPr>
      </p:pic>
      <p:grpSp>
        <p:nvGrpSpPr>
          <p:cNvPr id="13" name="object 12">
            <a:extLst>
              <a:ext uri="{FF2B5EF4-FFF2-40B4-BE49-F238E27FC236}">
                <a16:creationId xmlns:a16="http://schemas.microsoft.com/office/drawing/2014/main" id="{F6290023-9F56-7532-4D8A-0323E9C85AE1}"/>
              </a:ext>
            </a:extLst>
          </p:cNvPr>
          <p:cNvGrpSpPr/>
          <p:nvPr/>
        </p:nvGrpSpPr>
        <p:grpSpPr>
          <a:xfrm>
            <a:off x="5747955" y="4803056"/>
            <a:ext cx="650059" cy="1423548"/>
            <a:chOff x="3838968" y="3210264"/>
            <a:chExt cx="370205" cy="1036955"/>
          </a:xfrm>
        </p:grpSpPr>
        <p:sp>
          <p:nvSpPr>
            <p:cNvPr id="14" name="object 13">
              <a:extLst>
                <a:ext uri="{FF2B5EF4-FFF2-40B4-BE49-F238E27FC236}">
                  <a16:creationId xmlns:a16="http://schemas.microsoft.com/office/drawing/2014/main" id="{43EB70C4-9C52-739E-14A3-4E324572705E}"/>
                </a:ext>
              </a:extLst>
            </p:cNvPr>
            <p:cNvSpPr/>
            <p:nvPr/>
          </p:nvSpPr>
          <p:spPr>
            <a:xfrm>
              <a:off x="3838968" y="3210264"/>
              <a:ext cx="354965" cy="321310"/>
            </a:xfrm>
            <a:custGeom>
              <a:avLst/>
              <a:gdLst/>
              <a:ahLst/>
              <a:cxnLst/>
              <a:rect l="l" t="t" r="r" b="b"/>
              <a:pathLst>
                <a:path w="354964" h="321310">
                  <a:moveTo>
                    <a:pt x="94331" y="285750"/>
                  </a:moveTo>
                  <a:lnTo>
                    <a:pt x="84662" y="285750"/>
                  </a:lnTo>
                  <a:lnTo>
                    <a:pt x="76988" y="287019"/>
                  </a:lnTo>
                  <a:lnTo>
                    <a:pt x="58896" y="306069"/>
                  </a:lnTo>
                  <a:lnTo>
                    <a:pt x="59456" y="307339"/>
                  </a:lnTo>
                  <a:lnTo>
                    <a:pt x="59830" y="308609"/>
                  </a:lnTo>
                  <a:lnTo>
                    <a:pt x="60017" y="309879"/>
                  </a:lnTo>
                  <a:lnTo>
                    <a:pt x="156844" y="309879"/>
                  </a:lnTo>
                  <a:lnTo>
                    <a:pt x="169635" y="314959"/>
                  </a:lnTo>
                  <a:lnTo>
                    <a:pt x="175997" y="316229"/>
                  </a:lnTo>
                  <a:lnTo>
                    <a:pt x="182176" y="318769"/>
                  </a:lnTo>
                  <a:lnTo>
                    <a:pt x="194402" y="321309"/>
                  </a:lnTo>
                  <a:lnTo>
                    <a:pt x="222851" y="321309"/>
                  </a:lnTo>
                  <a:lnTo>
                    <a:pt x="238387" y="317500"/>
                  </a:lnTo>
                  <a:lnTo>
                    <a:pt x="243128" y="314959"/>
                  </a:lnTo>
                  <a:lnTo>
                    <a:pt x="247868" y="313689"/>
                  </a:lnTo>
                  <a:lnTo>
                    <a:pt x="252793" y="309879"/>
                  </a:lnTo>
                  <a:lnTo>
                    <a:pt x="261917" y="304800"/>
                  </a:lnTo>
                  <a:lnTo>
                    <a:pt x="186418" y="304800"/>
                  </a:lnTo>
                  <a:lnTo>
                    <a:pt x="193342" y="303529"/>
                  </a:lnTo>
                  <a:lnTo>
                    <a:pt x="200954" y="299719"/>
                  </a:lnTo>
                  <a:lnTo>
                    <a:pt x="208815" y="295909"/>
                  </a:lnTo>
                  <a:lnTo>
                    <a:pt x="210425" y="294639"/>
                  </a:lnTo>
                  <a:lnTo>
                    <a:pt x="136443" y="294639"/>
                  </a:lnTo>
                  <a:lnTo>
                    <a:pt x="120036" y="290829"/>
                  </a:lnTo>
                  <a:lnTo>
                    <a:pt x="106187" y="288289"/>
                  </a:lnTo>
                  <a:lnTo>
                    <a:pt x="94331" y="285750"/>
                  </a:lnTo>
                  <a:close/>
                </a:path>
                <a:path w="354964" h="321310">
                  <a:moveTo>
                    <a:pt x="354502" y="40639"/>
                  </a:moveTo>
                  <a:lnTo>
                    <a:pt x="341208" y="40639"/>
                  </a:lnTo>
                  <a:lnTo>
                    <a:pt x="323162" y="45719"/>
                  </a:lnTo>
                  <a:lnTo>
                    <a:pt x="284685" y="72389"/>
                  </a:lnTo>
                  <a:lnTo>
                    <a:pt x="269330" y="110489"/>
                  </a:lnTo>
                  <a:lnTo>
                    <a:pt x="268884" y="120650"/>
                  </a:lnTo>
                  <a:lnTo>
                    <a:pt x="268934" y="123189"/>
                  </a:lnTo>
                  <a:lnTo>
                    <a:pt x="269883" y="134619"/>
                  </a:lnTo>
                  <a:lnTo>
                    <a:pt x="272648" y="147319"/>
                  </a:lnTo>
                  <a:lnTo>
                    <a:pt x="276141" y="161289"/>
                  </a:lnTo>
                  <a:lnTo>
                    <a:pt x="278805" y="173989"/>
                  </a:lnTo>
                  <a:lnTo>
                    <a:pt x="280866" y="185419"/>
                  </a:lnTo>
                  <a:lnTo>
                    <a:pt x="282122" y="196850"/>
                  </a:lnTo>
                  <a:lnTo>
                    <a:pt x="282877" y="207009"/>
                  </a:lnTo>
                  <a:lnTo>
                    <a:pt x="282877" y="217169"/>
                  </a:lnTo>
                  <a:lnTo>
                    <a:pt x="273376" y="260350"/>
                  </a:lnTo>
                  <a:lnTo>
                    <a:pt x="245501" y="290829"/>
                  </a:lnTo>
                  <a:lnTo>
                    <a:pt x="220667" y="300989"/>
                  </a:lnTo>
                  <a:lnTo>
                    <a:pt x="212808" y="303529"/>
                  </a:lnTo>
                  <a:lnTo>
                    <a:pt x="205696" y="304800"/>
                  </a:lnTo>
                  <a:lnTo>
                    <a:pt x="261917" y="304800"/>
                  </a:lnTo>
                  <a:lnTo>
                    <a:pt x="266089" y="300989"/>
                  </a:lnTo>
                  <a:lnTo>
                    <a:pt x="270084" y="297179"/>
                  </a:lnTo>
                  <a:lnTo>
                    <a:pt x="273753" y="292100"/>
                  </a:lnTo>
                  <a:lnTo>
                    <a:pt x="277373" y="288289"/>
                  </a:lnTo>
                  <a:lnTo>
                    <a:pt x="280690" y="283209"/>
                  </a:lnTo>
                  <a:lnTo>
                    <a:pt x="283730" y="278129"/>
                  </a:lnTo>
                  <a:lnTo>
                    <a:pt x="286495" y="273050"/>
                  </a:lnTo>
                  <a:lnTo>
                    <a:pt x="289059" y="266700"/>
                  </a:lnTo>
                  <a:lnTo>
                    <a:pt x="291221" y="261619"/>
                  </a:lnTo>
                  <a:lnTo>
                    <a:pt x="298816" y="217169"/>
                  </a:lnTo>
                  <a:lnTo>
                    <a:pt x="298710" y="203200"/>
                  </a:lnTo>
                  <a:lnTo>
                    <a:pt x="291044" y="156209"/>
                  </a:lnTo>
                  <a:lnTo>
                    <a:pt x="287425" y="143509"/>
                  </a:lnTo>
                  <a:lnTo>
                    <a:pt x="283253" y="127000"/>
                  </a:lnTo>
                  <a:lnTo>
                    <a:pt x="281745" y="111759"/>
                  </a:lnTo>
                  <a:lnTo>
                    <a:pt x="282877" y="99059"/>
                  </a:lnTo>
                  <a:lnTo>
                    <a:pt x="285791" y="87629"/>
                  </a:lnTo>
                  <a:lnTo>
                    <a:pt x="311878" y="57150"/>
                  </a:lnTo>
                  <a:lnTo>
                    <a:pt x="336282" y="45719"/>
                  </a:lnTo>
                  <a:lnTo>
                    <a:pt x="343394" y="43179"/>
                  </a:lnTo>
                  <a:lnTo>
                    <a:pt x="349752" y="41909"/>
                  </a:lnTo>
                  <a:lnTo>
                    <a:pt x="354502" y="40639"/>
                  </a:lnTo>
                  <a:close/>
                </a:path>
                <a:path w="354964" h="321310">
                  <a:moveTo>
                    <a:pt x="144430" y="194309"/>
                  </a:moveTo>
                  <a:lnTo>
                    <a:pt x="136818" y="194309"/>
                  </a:lnTo>
                  <a:lnTo>
                    <a:pt x="130954" y="196850"/>
                  </a:lnTo>
                  <a:lnTo>
                    <a:pt x="126775" y="201929"/>
                  </a:lnTo>
                  <a:lnTo>
                    <a:pt x="124216" y="208279"/>
                  </a:lnTo>
                  <a:lnTo>
                    <a:pt x="122904" y="217169"/>
                  </a:lnTo>
                  <a:lnTo>
                    <a:pt x="122781" y="226059"/>
                  </a:lnTo>
                  <a:lnTo>
                    <a:pt x="123468" y="236219"/>
                  </a:lnTo>
                  <a:lnTo>
                    <a:pt x="124777" y="246379"/>
                  </a:lnTo>
                  <a:lnTo>
                    <a:pt x="126585" y="257809"/>
                  </a:lnTo>
                  <a:lnTo>
                    <a:pt x="130954" y="275589"/>
                  </a:lnTo>
                  <a:lnTo>
                    <a:pt x="133137" y="283209"/>
                  </a:lnTo>
                  <a:lnTo>
                    <a:pt x="134759" y="289559"/>
                  </a:lnTo>
                  <a:lnTo>
                    <a:pt x="136069" y="293369"/>
                  </a:lnTo>
                  <a:lnTo>
                    <a:pt x="136443" y="294639"/>
                  </a:lnTo>
                  <a:lnTo>
                    <a:pt x="210425" y="294639"/>
                  </a:lnTo>
                  <a:lnTo>
                    <a:pt x="236890" y="261619"/>
                  </a:lnTo>
                  <a:lnTo>
                    <a:pt x="244937" y="223519"/>
                  </a:lnTo>
                  <a:lnTo>
                    <a:pt x="243316" y="209550"/>
                  </a:lnTo>
                  <a:lnTo>
                    <a:pt x="239781" y="196850"/>
                  </a:lnTo>
                  <a:lnTo>
                    <a:pt x="154287" y="196850"/>
                  </a:lnTo>
                  <a:lnTo>
                    <a:pt x="144430" y="194309"/>
                  </a:lnTo>
                  <a:close/>
                </a:path>
                <a:path w="354964" h="321310">
                  <a:moveTo>
                    <a:pt x="232816" y="179069"/>
                  </a:moveTo>
                  <a:lnTo>
                    <a:pt x="61266" y="179069"/>
                  </a:lnTo>
                  <a:lnTo>
                    <a:pt x="64947" y="180339"/>
                  </a:lnTo>
                  <a:lnTo>
                    <a:pt x="68252" y="182879"/>
                  </a:lnTo>
                  <a:lnTo>
                    <a:pt x="76239" y="207009"/>
                  </a:lnTo>
                  <a:lnTo>
                    <a:pt x="76614" y="215900"/>
                  </a:lnTo>
                  <a:lnTo>
                    <a:pt x="91774" y="255269"/>
                  </a:lnTo>
                  <a:lnTo>
                    <a:pt x="110741" y="275589"/>
                  </a:lnTo>
                  <a:lnTo>
                    <a:pt x="115106" y="279400"/>
                  </a:lnTo>
                  <a:lnTo>
                    <a:pt x="119099" y="281939"/>
                  </a:lnTo>
                  <a:lnTo>
                    <a:pt x="122593" y="284479"/>
                  </a:lnTo>
                  <a:lnTo>
                    <a:pt x="125276" y="285750"/>
                  </a:lnTo>
                  <a:lnTo>
                    <a:pt x="127149" y="287019"/>
                  </a:lnTo>
                  <a:lnTo>
                    <a:pt x="128021" y="287019"/>
                  </a:lnTo>
                  <a:lnTo>
                    <a:pt x="122593" y="266700"/>
                  </a:lnTo>
                  <a:lnTo>
                    <a:pt x="119099" y="247650"/>
                  </a:lnTo>
                  <a:lnTo>
                    <a:pt x="117104" y="233679"/>
                  </a:lnTo>
                  <a:lnTo>
                    <a:pt x="116541" y="220979"/>
                  </a:lnTo>
                  <a:lnTo>
                    <a:pt x="117290" y="210819"/>
                  </a:lnTo>
                  <a:lnTo>
                    <a:pt x="136069" y="186689"/>
                  </a:lnTo>
                  <a:lnTo>
                    <a:pt x="235945" y="186689"/>
                  </a:lnTo>
                  <a:lnTo>
                    <a:pt x="232816" y="179069"/>
                  </a:lnTo>
                  <a:close/>
                </a:path>
                <a:path w="354964" h="321310">
                  <a:moveTo>
                    <a:pt x="235945" y="186689"/>
                  </a:moveTo>
                  <a:lnTo>
                    <a:pt x="142995" y="186689"/>
                  </a:lnTo>
                  <a:lnTo>
                    <a:pt x="145553" y="187959"/>
                  </a:lnTo>
                  <a:lnTo>
                    <a:pt x="148297" y="187959"/>
                  </a:lnTo>
                  <a:lnTo>
                    <a:pt x="148983" y="189229"/>
                  </a:lnTo>
                  <a:lnTo>
                    <a:pt x="150293" y="189229"/>
                  </a:lnTo>
                  <a:lnTo>
                    <a:pt x="150856" y="190500"/>
                  </a:lnTo>
                  <a:lnTo>
                    <a:pt x="152477" y="193039"/>
                  </a:lnTo>
                  <a:lnTo>
                    <a:pt x="153226" y="194309"/>
                  </a:lnTo>
                  <a:lnTo>
                    <a:pt x="154287" y="196850"/>
                  </a:lnTo>
                  <a:lnTo>
                    <a:pt x="239781" y="196850"/>
                  </a:lnTo>
                  <a:lnTo>
                    <a:pt x="239074" y="194309"/>
                  </a:lnTo>
                  <a:lnTo>
                    <a:pt x="235945" y="186689"/>
                  </a:lnTo>
                  <a:close/>
                </a:path>
                <a:path w="354964" h="321310">
                  <a:moveTo>
                    <a:pt x="28715" y="194046"/>
                  </a:moveTo>
                  <a:lnTo>
                    <a:pt x="28449" y="194309"/>
                  </a:lnTo>
                  <a:lnTo>
                    <a:pt x="28637" y="194309"/>
                  </a:lnTo>
                  <a:lnTo>
                    <a:pt x="28715" y="194046"/>
                  </a:lnTo>
                  <a:close/>
                </a:path>
                <a:path w="354964" h="321310">
                  <a:moveTo>
                    <a:pt x="107058" y="0"/>
                  </a:moveTo>
                  <a:lnTo>
                    <a:pt x="100321" y="0"/>
                  </a:lnTo>
                  <a:lnTo>
                    <a:pt x="94331" y="3809"/>
                  </a:lnTo>
                  <a:lnTo>
                    <a:pt x="77548" y="39369"/>
                  </a:lnTo>
                  <a:lnTo>
                    <a:pt x="74430" y="59689"/>
                  </a:lnTo>
                  <a:lnTo>
                    <a:pt x="74804" y="64769"/>
                  </a:lnTo>
                  <a:lnTo>
                    <a:pt x="49786" y="64769"/>
                  </a:lnTo>
                  <a:lnTo>
                    <a:pt x="42362" y="66039"/>
                  </a:lnTo>
                  <a:lnTo>
                    <a:pt x="35375" y="67309"/>
                  </a:lnTo>
                  <a:lnTo>
                    <a:pt x="29011" y="68579"/>
                  </a:lnTo>
                  <a:lnTo>
                    <a:pt x="23394" y="71119"/>
                  </a:lnTo>
                  <a:lnTo>
                    <a:pt x="18092" y="72389"/>
                  </a:lnTo>
                  <a:lnTo>
                    <a:pt x="13538" y="74929"/>
                  </a:lnTo>
                  <a:lnTo>
                    <a:pt x="9483" y="77469"/>
                  </a:lnTo>
                  <a:lnTo>
                    <a:pt x="6239" y="78739"/>
                  </a:lnTo>
                  <a:lnTo>
                    <a:pt x="3681" y="80009"/>
                  </a:lnTo>
                  <a:lnTo>
                    <a:pt x="1685" y="82550"/>
                  </a:lnTo>
                  <a:lnTo>
                    <a:pt x="561" y="83819"/>
                  </a:lnTo>
                  <a:lnTo>
                    <a:pt x="0" y="83819"/>
                  </a:lnTo>
                  <a:lnTo>
                    <a:pt x="374" y="85089"/>
                  </a:lnTo>
                  <a:lnTo>
                    <a:pt x="10605" y="90169"/>
                  </a:lnTo>
                  <a:lnTo>
                    <a:pt x="19715" y="95250"/>
                  </a:lnTo>
                  <a:lnTo>
                    <a:pt x="27576" y="101600"/>
                  </a:lnTo>
                  <a:lnTo>
                    <a:pt x="34500" y="106679"/>
                  </a:lnTo>
                  <a:lnTo>
                    <a:pt x="40490" y="114300"/>
                  </a:lnTo>
                  <a:lnTo>
                    <a:pt x="45606" y="120650"/>
                  </a:lnTo>
                  <a:lnTo>
                    <a:pt x="53468" y="132079"/>
                  </a:lnTo>
                  <a:lnTo>
                    <a:pt x="56212" y="138429"/>
                  </a:lnTo>
                  <a:lnTo>
                    <a:pt x="58582" y="143509"/>
                  </a:lnTo>
                  <a:lnTo>
                    <a:pt x="60205" y="149859"/>
                  </a:lnTo>
                  <a:lnTo>
                    <a:pt x="61452" y="153669"/>
                  </a:lnTo>
                  <a:lnTo>
                    <a:pt x="63138" y="161289"/>
                  </a:lnTo>
                  <a:lnTo>
                    <a:pt x="63138" y="162559"/>
                  </a:lnTo>
                  <a:lnTo>
                    <a:pt x="57835" y="162559"/>
                  </a:lnTo>
                  <a:lnTo>
                    <a:pt x="53093" y="163829"/>
                  </a:lnTo>
                  <a:lnTo>
                    <a:pt x="48914" y="166369"/>
                  </a:lnTo>
                  <a:lnTo>
                    <a:pt x="45232" y="168909"/>
                  </a:lnTo>
                  <a:lnTo>
                    <a:pt x="41987" y="170179"/>
                  </a:lnTo>
                  <a:lnTo>
                    <a:pt x="39242" y="173989"/>
                  </a:lnTo>
                  <a:lnTo>
                    <a:pt x="36873" y="176529"/>
                  </a:lnTo>
                  <a:lnTo>
                    <a:pt x="35063" y="179069"/>
                  </a:lnTo>
                  <a:lnTo>
                    <a:pt x="33376" y="181609"/>
                  </a:lnTo>
                  <a:lnTo>
                    <a:pt x="32130" y="185419"/>
                  </a:lnTo>
                  <a:lnTo>
                    <a:pt x="31007" y="187959"/>
                  </a:lnTo>
                  <a:lnTo>
                    <a:pt x="30133" y="189229"/>
                  </a:lnTo>
                  <a:lnTo>
                    <a:pt x="29571" y="191769"/>
                  </a:lnTo>
                  <a:lnTo>
                    <a:pt x="29011" y="193039"/>
                  </a:lnTo>
                  <a:lnTo>
                    <a:pt x="28715" y="194046"/>
                  </a:lnTo>
                  <a:lnTo>
                    <a:pt x="31007" y="191769"/>
                  </a:lnTo>
                  <a:lnTo>
                    <a:pt x="34126" y="187959"/>
                  </a:lnTo>
                  <a:lnTo>
                    <a:pt x="37619" y="185419"/>
                  </a:lnTo>
                  <a:lnTo>
                    <a:pt x="41427" y="182879"/>
                  </a:lnTo>
                  <a:lnTo>
                    <a:pt x="53468" y="179069"/>
                  </a:lnTo>
                  <a:lnTo>
                    <a:pt x="232816" y="179069"/>
                  </a:lnTo>
                  <a:lnTo>
                    <a:pt x="231773" y="176529"/>
                  </a:lnTo>
                  <a:lnTo>
                    <a:pt x="207006" y="142239"/>
                  </a:lnTo>
                  <a:lnTo>
                    <a:pt x="179992" y="114300"/>
                  </a:lnTo>
                  <a:lnTo>
                    <a:pt x="175624" y="111759"/>
                  </a:lnTo>
                  <a:lnTo>
                    <a:pt x="171444" y="107950"/>
                  </a:lnTo>
                  <a:lnTo>
                    <a:pt x="162896" y="100329"/>
                  </a:lnTo>
                  <a:lnTo>
                    <a:pt x="146113" y="90169"/>
                  </a:lnTo>
                  <a:lnTo>
                    <a:pt x="134073" y="82550"/>
                  </a:lnTo>
                  <a:lnTo>
                    <a:pt x="130017" y="81279"/>
                  </a:lnTo>
                  <a:lnTo>
                    <a:pt x="126025" y="78739"/>
                  </a:lnTo>
                  <a:lnTo>
                    <a:pt x="122218" y="77469"/>
                  </a:lnTo>
                  <a:lnTo>
                    <a:pt x="127335" y="76200"/>
                  </a:lnTo>
                  <a:lnTo>
                    <a:pt x="132764" y="74929"/>
                  </a:lnTo>
                  <a:lnTo>
                    <a:pt x="144241" y="72389"/>
                  </a:lnTo>
                  <a:lnTo>
                    <a:pt x="150293" y="71119"/>
                  </a:lnTo>
                  <a:lnTo>
                    <a:pt x="161773" y="66039"/>
                  </a:lnTo>
                  <a:lnTo>
                    <a:pt x="167265" y="64769"/>
                  </a:lnTo>
                  <a:lnTo>
                    <a:pt x="172192" y="62229"/>
                  </a:lnTo>
                  <a:lnTo>
                    <a:pt x="176372" y="58419"/>
                  </a:lnTo>
                  <a:lnTo>
                    <a:pt x="179992" y="55879"/>
                  </a:lnTo>
                  <a:lnTo>
                    <a:pt x="110552" y="55879"/>
                  </a:lnTo>
                  <a:lnTo>
                    <a:pt x="111987" y="53339"/>
                  </a:lnTo>
                  <a:lnTo>
                    <a:pt x="113797" y="49529"/>
                  </a:lnTo>
                  <a:lnTo>
                    <a:pt x="115669" y="44450"/>
                  </a:lnTo>
                  <a:lnTo>
                    <a:pt x="117478" y="38100"/>
                  </a:lnTo>
                  <a:lnTo>
                    <a:pt x="118913" y="31750"/>
                  </a:lnTo>
                  <a:lnTo>
                    <a:pt x="119663" y="24129"/>
                  </a:lnTo>
                  <a:lnTo>
                    <a:pt x="119663" y="17779"/>
                  </a:lnTo>
                  <a:lnTo>
                    <a:pt x="118351" y="11429"/>
                  </a:lnTo>
                  <a:lnTo>
                    <a:pt x="117664" y="8889"/>
                  </a:lnTo>
                  <a:lnTo>
                    <a:pt x="116541" y="7619"/>
                  </a:lnTo>
                  <a:lnTo>
                    <a:pt x="115106" y="5079"/>
                  </a:lnTo>
                  <a:lnTo>
                    <a:pt x="113610" y="3809"/>
                  </a:lnTo>
                  <a:lnTo>
                    <a:pt x="111612" y="2539"/>
                  </a:lnTo>
                  <a:lnTo>
                    <a:pt x="109429" y="1269"/>
                  </a:lnTo>
                  <a:lnTo>
                    <a:pt x="107058" y="0"/>
                  </a:lnTo>
                  <a:close/>
                </a:path>
                <a:path w="354964" h="321310">
                  <a:moveTo>
                    <a:pt x="171070" y="29209"/>
                  </a:moveTo>
                  <a:lnTo>
                    <a:pt x="165578" y="29209"/>
                  </a:lnTo>
                  <a:lnTo>
                    <a:pt x="159778" y="30479"/>
                  </a:lnTo>
                  <a:lnTo>
                    <a:pt x="153537" y="31750"/>
                  </a:lnTo>
                  <a:lnTo>
                    <a:pt x="141185" y="36829"/>
                  </a:lnTo>
                  <a:lnTo>
                    <a:pt x="135134" y="40639"/>
                  </a:lnTo>
                  <a:lnTo>
                    <a:pt x="129519" y="43179"/>
                  </a:lnTo>
                  <a:lnTo>
                    <a:pt x="124402" y="46989"/>
                  </a:lnTo>
                  <a:lnTo>
                    <a:pt x="119848" y="49529"/>
                  </a:lnTo>
                  <a:lnTo>
                    <a:pt x="115981" y="52069"/>
                  </a:lnTo>
                  <a:lnTo>
                    <a:pt x="113111" y="54609"/>
                  </a:lnTo>
                  <a:lnTo>
                    <a:pt x="111238" y="55879"/>
                  </a:lnTo>
                  <a:lnTo>
                    <a:pt x="179992" y="55879"/>
                  </a:lnTo>
                  <a:lnTo>
                    <a:pt x="182924" y="53339"/>
                  </a:lnTo>
                  <a:lnTo>
                    <a:pt x="184734" y="49529"/>
                  </a:lnTo>
                  <a:lnTo>
                    <a:pt x="185480" y="45719"/>
                  </a:lnTo>
                  <a:lnTo>
                    <a:pt x="185106" y="41909"/>
                  </a:lnTo>
                  <a:lnTo>
                    <a:pt x="183485" y="38100"/>
                  </a:lnTo>
                  <a:lnTo>
                    <a:pt x="180177" y="34289"/>
                  </a:lnTo>
                  <a:lnTo>
                    <a:pt x="175812" y="30479"/>
                  </a:lnTo>
                  <a:lnTo>
                    <a:pt x="171070" y="29209"/>
                  </a:lnTo>
                  <a:close/>
                </a:path>
              </a:pathLst>
            </a:custGeom>
            <a:solidFill>
              <a:srgbClr val="000000"/>
            </a:solidFill>
          </p:spPr>
          <p:txBody>
            <a:bodyPr wrap="square" lIns="0" tIns="0" rIns="0" bIns="0" rtlCol="0"/>
            <a:lstStyle/>
            <a:p>
              <a:endParaRPr/>
            </a:p>
          </p:txBody>
        </p:sp>
        <p:sp>
          <p:nvSpPr>
            <p:cNvPr id="15" name="object 14">
              <a:extLst>
                <a:ext uri="{FF2B5EF4-FFF2-40B4-BE49-F238E27FC236}">
                  <a16:creationId xmlns:a16="http://schemas.microsoft.com/office/drawing/2014/main" id="{53740734-BE8A-5785-0B0F-14D40478C8C3}"/>
                </a:ext>
              </a:extLst>
            </p:cNvPr>
            <p:cNvSpPr/>
            <p:nvPr/>
          </p:nvSpPr>
          <p:spPr>
            <a:xfrm>
              <a:off x="3898611" y="3286003"/>
              <a:ext cx="15240" cy="15875"/>
            </a:xfrm>
            <a:custGeom>
              <a:avLst/>
              <a:gdLst/>
              <a:ahLst/>
              <a:cxnLst/>
              <a:rect l="l" t="t" r="r" b="b"/>
              <a:pathLst>
                <a:path w="15239" h="15875">
                  <a:moveTo>
                    <a:pt x="7674" y="0"/>
                  </a:moveTo>
                  <a:lnTo>
                    <a:pt x="0" y="7795"/>
                  </a:lnTo>
                  <a:lnTo>
                    <a:pt x="187" y="9486"/>
                  </a:lnTo>
                  <a:lnTo>
                    <a:pt x="7674" y="15591"/>
                  </a:lnTo>
                  <a:lnTo>
                    <a:pt x="9109" y="15398"/>
                  </a:lnTo>
                  <a:lnTo>
                    <a:pt x="15161" y="7795"/>
                  </a:lnTo>
                  <a:lnTo>
                    <a:pt x="14973" y="6301"/>
                  </a:lnTo>
                  <a:lnTo>
                    <a:pt x="7674" y="0"/>
                  </a:lnTo>
                  <a:close/>
                </a:path>
              </a:pathLst>
            </a:custGeom>
            <a:solidFill>
              <a:srgbClr val="FFFFFF"/>
            </a:solidFill>
          </p:spPr>
          <p:txBody>
            <a:bodyPr wrap="square" lIns="0" tIns="0" rIns="0" bIns="0" rtlCol="0"/>
            <a:lstStyle/>
            <a:p>
              <a:endParaRPr/>
            </a:p>
          </p:txBody>
        </p:sp>
        <p:sp>
          <p:nvSpPr>
            <p:cNvPr id="16" name="object 15">
              <a:extLst>
                <a:ext uri="{FF2B5EF4-FFF2-40B4-BE49-F238E27FC236}">
                  <a16:creationId xmlns:a16="http://schemas.microsoft.com/office/drawing/2014/main" id="{F8B29387-A012-E551-107B-618AA58EF56D}"/>
                </a:ext>
              </a:extLst>
            </p:cNvPr>
            <p:cNvSpPr/>
            <p:nvPr/>
          </p:nvSpPr>
          <p:spPr>
            <a:xfrm>
              <a:off x="3845572" y="3247745"/>
              <a:ext cx="24765" cy="91440"/>
            </a:xfrm>
            <a:custGeom>
              <a:avLst/>
              <a:gdLst/>
              <a:ahLst/>
              <a:cxnLst/>
              <a:rect l="l" t="t" r="r" b="b"/>
              <a:pathLst>
                <a:path w="24764" h="91439">
                  <a:moveTo>
                    <a:pt x="4927" y="12141"/>
                  </a:moveTo>
                  <a:lnTo>
                    <a:pt x="3619" y="12141"/>
                  </a:lnTo>
                  <a:lnTo>
                    <a:pt x="0" y="35217"/>
                  </a:lnTo>
                  <a:lnTo>
                    <a:pt x="1625" y="35217"/>
                  </a:lnTo>
                  <a:lnTo>
                    <a:pt x="4927" y="12141"/>
                  </a:lnTo>
                  <a:close/>
                </a:path>
                <a:path w="24764" h="91439">
                  <a:moveTo>
                    <a:pt x="5245" y="78803"/>
                  </a:moveTo>
                  <a:lnTo>
                    <a:pt x="1625" y="55740"/>
                  </a:lnTo>
                  <a:lnTo>
                    <a:pt x="317" y="55740"/>
                  </a:lnTo>
                  <a:lnTo>
                    <a:pt x="4000" y="78803"/>
                  </a:lnTo>
                  <a:lnTo>
                    <a:pt x="5245" y="78803"/>
                  </a:lnTo>
                  <a:close/>
                </a:path>
                <a:path w="24764" h="91439">
                  <a:moveTo>
                    <a:pt x="24028" y="0"/>
                  </a:moveTo>
                  <a:lnTo>
                    <a:pt x="22593" y="0"/>
                  </a:lnTo>
                  <a:lnTo>
                    <a:pt x="2870" y="35217"/>
                  </a:lnTo>
                  <a:lnTo>
                    <a:pt x="4368" y="35217"/>
                  </a:lnTo>
                  <a:lnTo>
                    <a:pt x="24028" y="0"/>
                  </a:lnTo>
                  <a:close/>
                </a:path>
                <a:path w="24764" h="91439">
                  <a:moveTo>
                    <a:pt x="24396" y="91147"/>
                  </a:moveTo>
                  <a:lnTo>
                    <a:pt x="4749" y="55740"/>
                  </a:lnTo>
                  <a:lnTo>
                    <a:pt x="2870" y="55740"/>
                  </a:lnTo>
                  <a:lnTo>
                    <a:pt x="22593" y="91147"/>
                  </a:lnTo>
                  <a:lnTo>
                    <a:pt x="24396" y="91147"/>
                  </a:lnTo>
                  <a:close/>
                </a:path>
              </a:pathLst>
            </a:custGeom>
            <a:solidFill>
              <a:srgbClr val="000000"/>
            </a:solidFill>
          </p:spPr>
          <p:txBody>
            <a:bodyPr wrap="square" lIns="0" tIns="0" rIns="0" bIns="0" rtlCol="0"/>
            <a:lstStyle/>
            <a:p>
              <a:endParaRPr/>
            </a:p>
          </p:txBody>
        </p:sp>
        <p:pic>
          <p:nvPicPr>
            <p:cNvPr id="17" name="object 16">
              <a:extLst>
                <a:ext uri="{FF2B5EF4-FFF2-40B4-BE49-F238E27FC236}">
                  <a16:creationId xmlns:a16="http://schemas.microsoft.com/office/drawing/2014/main" id="{CF3BAC34-9E74-64A5-7B1B-DFAE3AE3BBD3}"/>
                </a:ext>
              </a:extLst>
            </p:cNvPr>
            <p:cNvPicPr/>
            <p:nvPr/>
          </p:nvPicPr>
          <p:blipFill>
            <a:blip r:embed="rId4" cstate="print"/>
            <a:stretch>
              <a:fillRect/>
            </a:stretch>
          </p:blipFill>
          <p:spPr>
            <a:xfrm>
              <a:off x="3963042" y="3401785"/>
              <a:ext cx="72939" cy="70185"/>
            </a:xfrm>
            <a:prstGeom prst="rect">
              <a:avLst/>
            </a:prstGeom>
          </p:spPr>
        </p:pic>
        <p:sp>
          <p:nvSpPr>
            <p:cNvPr id="18" name="object 17">
              <a:extLst>
                <a:ext uri="{FF2B5EF4-FFF2-40B4-BE49-F238E27FC236}">
                  <a16:creationId xmlns:a16="http://schemas.microsoft.com/office/drawing/2014/main" id="{F7669BF3-EF4B-1DB1-6DFF-8A4EF8D857EE}"/>
                </a:ext>
              </a:extLst>
            </p:cNvPr>
            <p:cNvSpPr/>
            <p:nvPr/>
          </p:nvSpPr>
          <p:spPr>
            <a:xfrm>
              <a:off x="3840929" y="3556718"/>
              <a:ext cx="354965" cy="321310"/>
            </a:xfrm>
            <a:custGeom>
              <a:avLst/>
              <a:gdLst/>
              <a:ahLst/>
              <a:cxnLst/>
              <a:rect l="l" t="t" r="r" b="b"/>
              <a:pathLst>
                <a:path w="354964" h="321310">
                  <a:moveTo>
                    <a:pt x="94331" y="285750"/>
                  </a:moveTo>
                  <a:lnTo>
                    <a:pt x="84660" y="285750"/>
                  </a:lnTo>
                  <a:lnTo>
                    <a:pt x="76988" y="287020"/>
                  </a:lnTo>
                  <a:lnTo>
                    <a:pt x="58896" y="306070"/>
                  </a:lnTo>
                  <a:lnTo>
                    <a:pt x="59456" y="307339"/>
                  </a:lnTo>
                  <a:lnTo>
                    <a:pt x="59830" y="308610"/>
                  </a:lnTo>
                  <a:lnTo>
                    <a:pt x="60016" y="309880"/>
                  </a:lnTo>
                  <a:lnTo>
                    <a:pt x="156844" y="309880"/>
                  </a:lnTo>
                  <a:lnTo>
                    <a:pt x="169635" y="314960"/>
                  </a:lnTo>
                  <a:lnTo>
                    <a:pt x="175997" y="316230"/>
                  </a:lnTo>
                  <a:lnTo>
                    <a:pt x="182175" y="318770"/>
                  </a:lnTo>
                  <a:lnTo>
                    <a:pt x="194401" y="321310"/>
                  </a:lnTo>
                  <a:lnTo>
                    <a:pt x="222850" y="321310"/>
                  </a:lnTo>
                  <a:lnTo>
                    <a:pt x="238387" y="317500"/>
                  </a:lnTo>
                  <a:lnTo>
                    <a:pt x="243127" y="314960"/>
                  </a:lnTo>
                  <a:lnTo>
                    <a:pt x="247867" y="313689"/>
                  </a:lnTo>
                  <a:lnTo>
                    <a:pt x="252793" y="309880"/>
                  </a:lnTo>
                  <a:lnTo>
                    <a:pt x="261915" y="304800"/>
                  </a:lnTo>
                  <a:lnTo>
                    <a:pt x="186418" y="304800"/>
                  </a:lnTo>
                  <a:lnTo>
                    <a:pt x="193340" y="303530"/>
                  </a:lnTo>
                  <a:lnTo>
                    <a:pt x="200953" y="299720"/>
                  </a:lnTo>
                  <a:lnTo>
                    <a:pt x="208814" y="295910"/>
                  </a:lnTo>
                  <a:lnTo>
                    <a:pt x="210424" y="294639"/>
                  </a:lnTo>
                  <a:lnTo>
                    <a:pt x="136442" y="294639"/>
                  </a:lnTo>
                  <a:lnTo>
                    <a:pt x="120036" y="290830"/>
                  </a:lnTo>
                  <a:lnTo>
                    <a:pt x="106185" y="288289"/>
                  </a:lnTo>
                  <a:lnTo>
                    <a:pt x="94331" y="285750"/>
                  </a:lnTo>
                  <a:close/>
                </a:path>
                <a:path w="354964" h="321310">
                  <a:moveTo>
                    <a:pt x="354502" y="40639"/>
                  </a:moveTo>
                  <a:lnTo>
                    <a:pt x="341207" y="40639"/>
                  </a:lnTo>
                  <a:lnTo>
                    <a:pt x="323162" y="45720"/>
                  </a:lnTo>
                  <a:lnTo>
                    <a:pt x="284685" y="72389"/>
                  </a:lnTo>
                  <a:lnTo>
                    <a:pt x="269330" y="110489"/>
                  </a:lnTo>
                  <a:lnTo>
                    <a:pt x="268883" y="120650"/>
                  </a:lnTo>
                  <a:lnTo>
                    <a:pt x="268932" y="123189"/>
                  </a:lnTo>
                  <a:lnTo>
                    <a:pt x="269882" y="134620"/>
                  </a:lnTo>
                  <a:lnTo>
                    <a:pt x="272647" y="147320"/>
                  </a:lnTo>
                  <a:lnTo>
                    <a:pt x="276141" y="161289"/>
                  </a:lnTo>
                  <a:lnTo>
                    <a:pt x="278804" y="173989"/>
                  </a:lnTo>
                  <a:lnTo>
                    <a:pt x="280865" y="185420"/>
                  </a:lnTo>
                  <a:lnTo>
                    <a:pt x="282122" y="196850"/>
                  </a:lnTo>
                  <a:lnTo>
                    <a:pt x="282875" y="207010"/>
                  </a:lnTo>
                  <a:lnTo>
                    <a:pt x="282875" y="217170"/>
                  </a:lnTo>
                  <a:lnTo>
                    <a:pt x="273376" y="260350"/>
                  </a:lnTo>
                  <a:lnTo>
                    <a:pt x="245499" y="290830"/>
                  </a:lnTo>
                  <a:lnTo>
                    <a:pt x="220667" y="300989"/>
                  </a:lnTo>
                  <a:lnTo>
                    <a:pt x="212808" y="303530"/>
                  </a:lnTo>
                  <a:lnTo>
                    <a:pt x="205696" y="304800"/>
                  </a:lnTo>
                  <a:lnTo>
                    <a:pt x="261915" y="304800"/>
                  </a:lnTo>
                  <a:lnTo>
                    <a:pt x="266087" y="300989"/>
                  </a:lnTo>
                  <a:lnTo>
                    <a:pt x="270084" y="297180"/>
                  </a:lnTo>
                  <a:lnTo>
                    <a:pt x="273753" y="292100"/>
                  </a:lnTo>
                  <a:lnTo>
                    <a:pt x="277373" y="288289"/>
                  </a:lnTo>
                  <a:lnTo>
                    <a:pt x="280690" y="283210"/>
                  </a:lnTo>
                  <a:lnTo>
                    <a:pt x="283730" y="278130"/>
                  </a:lnTo>
                  <a:lnTo>
                    <a:pt x="286495" y="273050"/>
                  </a:lnTo>
                  <a:lnTo>
                    <a:pt x="289058" y="266700"/>
                  </a:lnTo>
                  <a:lnTo>
                    <a:pt x="291219" y="261620"/>
                  </a:lnTo>
                  <a:lnTo>
                    <a:pt x="298816" y="217170"/>
                  </a:lnTo>
                  <a:lnTo>
                    <a:pt x="298709" y="203200"/>
                  </a:lnTo>
                  <a:lnTo>
                    <a:pt x="291044" y="156210"/>
                  </a:lnTo>
                  <a:lnTo>
                    <a:pt x="287425" y="143510"/>
                  </a:lnTo>
                  <a:lnTo>
                    <a:pt x="283253" y="127000"/>
                  </a:lnTo>
                  <a:lnTo>
                    <a:pt x="281745" y="111760"/>
                  </a:lnTo>
                  <a:lnTo>
                    <a:pt x="282875" y="99060"/>
                  </a:lnTo>
                  <a:lnTo>
                    <a:pt x="285791" y="87630"/>
                  </a:lnTo>
                  <a:lnTo>
                    <a:pt x="311878" y="57150"/>
                  </a:lnTo>
                  <a:lnTo>
                    <a:pt x="336282" y="45720"/>
                  </a:lnTo>
                  <a:lnTo>
                    <a:pt x="343394" y="43180"/>
                  </a:lnTo>
                  <a:lnTo>
                    <a:pt x="349752" y="41910"/>
                  </a:lnTo>
                  <a:lnTo>
                    <a:pt x="354502" y="40639"/>
                  </a:lnTo>
                  <a:close/>
                </a:path>
                <a:path w="354964" h="321310">
                  <a:moveTo>
                    <a:pt x="144429" y="194310"/>
                  </a:moveTo>
                  <a:lnTo>
                    <a:pt x="136817" y="194310"/>
                  </a:lnTo>
                  <a:lnTo>
                    <a:pt x="130953" y="196850"/>
                  </a:lnTo>
                  <a:lnTo>
                    <a:pt x="126775" y="201930"/>
                  </a:lnTo>
                  <a:lnTo>
                    <a:pt x="124216" y="208280"/>
                  </a:lnTo>
                  <a:lnTo>
                    <a:pt x="122904" y="217170"/>
                  </a:lnTo>
                  <a:lnTo>
                    <a:pt x="122781" y="226060"/>
                  </a:lnTo>
                  <a:lnTo>
                    <a:pt x="123466" y="236220"/>
                  </a:lnTo>
                  <a:lnTo>
                    <a:pt x="124776" y="246380"/>
                  </a:lnTo>
                  <a:lnTo>
                    <a:pt x="126585" y="257810"/>
                  </a:lnTo>
                  <a:lnTo>
                    <a:pt x="130953" y="275589"/>
                  </a:lnTo>
                  <a:lnTo>
                    <a:pt x="133137" y="283210"/>
                  </a:lnTo>
                  <a:lnTo>
                    <a:pt x="134758" y="289560"/>
                  </a:lnTo>
                  <a:lnTo>
                    <a:pt x="136067" y="293370"/>
                  </a:lnTo>
                  <a:lnTo>
                    <a:pt x="136442" y="294639"/>
                  </a:lnTo>
                  <a:lnTo>
                    <a:pt x="210424" y="294639"/>
                  </a:lnTo>
                  <a:lnTo>
                    <a:pt x="236890" y="261620"/>
                  </a:lnTo>
                  <a:lnTo>
                    <a:pt x="244937" y="223520"/>
                  </a:lnTo>
                  <a:lnTo>
                    <a:pt x="243316" y="209550"/>
                  </a:lnTo>
                  <a:lnTo>
                    <a:pt x="239780" y="196850"/>
                  </a:lnTo>
                  <a:lnTo>
                    <a:pt x="154285" y="196850"/>
                  </a:lnTo>
                  <a:lnTo>
                    <a:pt x="144429" y="194310"/>
                  </a:lnTo>
                  <a:close/>
                </a:path>
                <a:path w="354964" h="321310">
                  <a:moveTo>
                    <a:pt x="232816" y="179070"/>
                  </a:moveTo>
                  <a:lnTo>
                    <a:pt x="61266" y="179070"/>
                  </a:lnTo>
                  <a:lnTo>
                    <a:pt x="64947" y="180339"/>
                  </a:lnTo>
                  <a:lnTo>
                    <a:pt x="68252" y="182880"/>
                  </a:lnTo>
                  <a:lnTo>
                    <a:pt x="76239" y="207010"/>
                  </a:lnTo>
                  <a:lnTo>
                    <a:pt x="76614" y="215900"/>
                  </a:lnTo>
                  <a:lnTo>
                    <a:pt x="91774" y="255270"/>
                  </a:lnTo>
                  <a:lnTo>
                    <a:pt x="110740" y="275589"/>
                  </a:lnTo>
                  <a:lnTo>
                    <a:pt x="115106" y="279400"/>
                  </a:lnTo>
                  <a:lnTo>
                    <a:pt x="119099" y="281939"/>
                  </a:lnTo>
                  <a:lnTo>
                    <a:pt x="122593" y="284480"/>
                  </a:lnTo>
                  <a:lnTo>
                    <a:pt x="125276" y="285750"/>
                  </a:lnTo>
                  <a:lnTo>
                    <a:pt x="127148" y="287020"/>
                  </a:lnTo>
                  <a:lnTo>
                    <a:pt x="128021" y="287020"/>
                  </a:lnTo>
                  <a:lnTo>
                    <a:pt x="122593" y="266700"/>
                  </a:lnTo>
                  <a:lnTo>
                    <a:pt x="119099" y="247650"/>
                  </a:lnTo>
                  <a:lnTo>
                    <a:pt x="117104" y="233680"/>
                  </a:lnTo>
                  <a:lnTo>
                    <a:pt x="116540" y="220980"/>
                  </a:lnTo>
                  <a:lnTo>
                    <a:pt x="117289" y="210820"/>
                  </a:lnTo>
                  <a:lnTo>
                    <a:pt x="136067" y="186689"/>
                  </a:lnTo>
                  <a:lnTo>
                    <a:pt x="235945" y="186689"/>
                  </a:lnTo>
                  <a:lnTo>
                    <a:pt x="232816" y="179070"/>
                  </a:lnTo>
                  <a:close/>
                </a:path>
                <a:path w="354964" h="321310">
                  <a:moveTo>
                    <a:pt x="235945" y="186689"/>
                  </a:moveTo>
                  <a:lnTo>
                    <a:pt x="142994" y="186689"/>
                  </a:lnTo>
                  <a:lnTo>
                    <a:pt x="145553" y="187960"/>
                  </a:lnTo>
                  <a:lnTo>
                    <a:pt x="148297" y="187960"/>
                  </a:lnTo>
                  <a:lnTo>
                    <a:pt x="148983" y="189230"/>
                  </a:lnTo>
                  <a:lnTo>
                    <a:pt x="150293" y="189230"/>
                  </a:lnTo>
                  <a:lnTo>
                    <a:pt x="150855" y="190500"/>
                  </a:lnTo>
                  <a:lnTo>
                    <a:pt x="152477" y="193039"/>
                  </a:lnTo>
                  <a:lnTo>
                    <a:pt x="153225" y="194310"/>
                  </a:lnTo>
                  <a:lnTo>
                    <a:pt x="154285" y="196850"/>
                  </a:lnTo>
                  <a:lnTo>
                    <a:pt x="239780" y="196850"/>
                  </a:lnTo>
                  <a:lnTo>
                    <a:pt x="239073" y="194310"/>
                  </a:lnTo>
                  <a:lnTo>
                    <a:pt x="235945" y="186689"/>
                  </a:lnTo>
                  <a:close/>
                </a:path>
                <a:path w="354964" h="321310">
                  <a:moveTo>
                    <a:pt x="28715" y="194044"/>
                  </a:moveTo>
                  <a:lnTo>
                    <a:pt x="28448" y="194310"/>
                  </a:lnTo>
                  <a:lnTo>
                    <a:pt x="28637" y="194310"/>
                  </a:lnTo>
                  <a:lnTo>
                    <a:pt x="28715" y="194044"/>
                  </a:lnTo>
                  <a:close/>
                </a:path>
                <a:path w="354964" h="321310">
                  <a:moveTo>
                    <a:pt x="107058" y="0"/>
                  </a:moveTo>
                  <a:lnTo>
                    <a:pt x="100321" y="0"/>
                  </a:lnTo>
                  <a:lnTo>
                    <a:pt x="94331" y="3810"/>
                  </a:lnTo>
                  <a:lnTo>
                    <a:pt x="77548" y="39370"/>
                  </a:lnTo>
                  <a:lnTo>
                    <a:pt x="74429" y="59689"/>
                  </a:lnTo>
                  <a:lnTo>
                    <a:pt x="74804" y="64770"/>
                  </a:lnTo>
                  <a:lnTo>
                    <a:pt x="49785" y="64770"/>
                  </a:lnTo>
                  <a:lnTo>
                    <a:pt x="42362" y="66039"/>
                  </a:lnTo>
                  <a:lnTo>
                    <a:pt x="35374" y="67310"/>
                  </a:lnTo>
                  <a:lnTo>
                    <a:pt x="29011" y="68580"/>
                  </a:lnTo>
                  <a:lnTo>
                    <a:pt x="23394" y="71120"/>
                  </a:lnTo>
                  <a:lnTo>
                    <a:pt x="18092" y="72389"/>
                  </a:lnTo>
                  <a:lnTo>
                    <a:pt x="13538" y="74930"/>
                  </a:lnTo>
                  <a:lnTo>
                    <a:pt x="9483" y="77470"/>
                  </a:lnTo>
                  <a:lnTo>
                    <a:pt x="6238" y="78739"/>
                  </a:lnTo>
                  <a:lnTo>
                    <a:pt x="3680" y="80010"/>
                  </a:lnTo>
                  <a:lnTo>
                    <a:pt x="1684" y="82550"/>
                  </a:lnTo>
                  <a:lnTo>
                    <a:pt x="561" y="83820"/>
                  </a:lnTo>
                  <a:lnTo>
                    <a:pt x="0" y="83820"/>
                  </a:lnTo>
                  <a:lnTo>
                    <a:pt x="374" y="85089"/>
                  </a:lnTo>
                  <a:lnTo>
                    <a:pt x="10605" y="90170"/>
                  </a:lnTo>
                  <a:lnTo>
                    <a:pt x="19714" y="95250"/>
                  </a:lnTo>
                  <a:lnTo>
                    <a:pt x="27576" y="101600"/>
                  </a:lnTo>
                  <a:lnTo>
                    <a:pt x="34500" y="106680"/>
                  </a:lnTo>
                  <a:lnTo>
                    <a:pt x="40488" y="114300"/>
                  </a:lnTo>
                  <a:lnTo>
                    <a:pt x="45605" y="120650"/>
                  </a:lnTo>
                  <a:lnTo>
                    <a:pt x="53466" y="132080"/>
                  </a:lnTo>
                  <a:lnTo>
                    <a:pt x="56211" y="138430"/>
                  </a:lnTo>
                  <a:lnTo>
                    <a:pt x="58581" y="143510"/>
                  </a:lnTo>
                  <a:lnTo>
                    <a:pt x="60205" y="149860"/>
                  </a:lnTo>
                  <a:lnTo>
                    <a:pt x="61451" y="153670"/>
                  </a:lnTo>
                  <a:lnTo>
                    <a:pt x="63138" y="161289"/>
                  </a:lnTo>
                  <a:lnTo>
                    <a:pt x="63138" y="162560"/>
                  </a:lnTo>
                  <a:lnTo>
                    <a:pt x="57835" y="162560"/>
                  </a:lnTo>
                  <a:lnTo>
                    <a:pt x="53092" y="163830"/>
                  </a:lnTo>
                  <a:lnTo>
                    <a:pt x="48914" y="166370"/>
                  </a:lnTo>
                  <a:lnTo>
                    <a:pt x="45231" y="168910"/>
                  </a:lnTo>
                  <a:lnTo>
                    <a:pt x="41987" y="170180"/>
                  </a:lnTo>
                  <a:lnTo>
                    <a:pt x="39242" y="173989"/>
                  </a:lnTo>
                  <a:lnTo>
                    <a:pt x="36873" y="176530"/>
                  </a:lnTo>
                  <a:lnTo>
                    <a:pt x="35063" y="179070"/>
                  </a:lnTo>
                  <a:lnTo>
                    <a:pt x="33376" y="181610"/>
                  </a:lnTo>
                  <a:lnTo>
                    <a:pt x="32130" y="185420"/>
                  </a:lnTo>
                  <a:lnTo>
                    <a:pt x="31007" y="187960"/>
                  </a:lnTo>
                  <a:lnTo>
                    <a:pt x="30132" y="189230"/>
                  </a:lnTo>
                  <a:lnTo>
                    <a:pt x="29571" y="191770"/>
                  </a:lnTo>
                  <a:lnTo>
                    <a:pt x="29011" y="193039"/>
                  </a:lnTo>
                  <a:lnTo>
                    <a:pt x="28715" y="194044"/>
                  </a:lnTo>
                  <a:lnTo>
                    <a:pt x="31007" y="191770"/>
                  </a:lnTo>
                  <a:lnTo>
                    <a:pt x="34126" y="187960"/>
                  </a:lnTo>
                  <a:lnTo>
                    <a:pt x="37618" y="185420"/>
                  </a:lnTo>
                  <a:lnTo>
                    <a:pt x="41426" y="182880"/>
                  </a:lnTo>
                  <a:lnTo>
                    <a:pt x="53466" y="179070"/>
                  </a:lnTo>
                  <a:lnTo>
                    <a:pt x="232816" y="179070"/>
                  </a:lnTo>
                  <a:lnTo>
                    <a:pt x="231773" y="176530"/>
                  </a:lnTo>
                  <a:lnTo>
                    <a:pt x="207006" y="142239"/>
                  </a:lnTo>
                  <a:lnTo>
                    <a:pt x="179992" y="114300"/>
                  </a:lnTo>
                  <a:lnTo>
                    <a:pt x="175623" y="111760"/>
                  </a:lnTo>
                  <a:lnTo>
                    <a:pt x="171443" y="107950"/>
                  </a:lnTo>
                  <a:lnTo>
                    <a:pt x="162896" y="100330"/>
                  </a:lnTo>
                  <a:lnTo>
                    <a:pt x="146113" y="90170"/>
                  </a:lnTo>
                  <a:lnTo>
                    <a:pt x="134072" y="82550"/>
                  </a:lnTo>
                  <a:lnTo>
                    <a:pt x="130016" y="81280"/>
                  </a:lnTo>
                  <a:lnTo>
                    <a:pt x="126025" y="78739"/>
                  </a:lnTo>
                  <a:lnTo>
                    <a:pt x="122218" y="77470"/>
                  </a:lnTo>
                  <a:lnTo>
                    <a:pt x="127335" y="76200"/>
                  </a:lnTo>
                  <a:lnTo>
                    <a:pt x="132763" y="74930"/>
                  </a:lnTo>
                  <a:lnTo>
                    <a:pt x="144241" y="72389"/>
                  </a:lnTo>
                  <a:lnTo>
                    <a:pt x="150293" y="71120"/>
                  </a:lnTo>
                  <a:lnTo>
                    <a:pt x="161773" y="66039"/>
                  </a:lnTo>
                  <a:lnTo>
                    <a:pt x="167264" y="64770"/>
                  </a:lnTo>
                  <a:lnTo>
                    <a:pt x="172192" y="62230"/>
                  </a:lnTo>
                  <a:lnTo>
                    <a:pt x="176372" y="58420"/>
                  </a:lnTo>
                  <a:lnTo>
                    <a:pt x="179992" y="55880"/>
                  </a:lnTo>
                  <a:lnTo>
                    <a:pt x="110552" y="55880"/>
                  </a:lnTo>
                  <a:lnTo>
                    <a:pt x="111987" y="53339"/>
                  </a:lnTo>
                  <a:lnTo>
                    <a:pt x="113797" y="49530"/>
                  </a:lnTo>
                  <a:lnTo>
                    <a:pt x="115669" y="44450"/>
                  </a:lnTo>
                  <a:lnTo>
                    <a:pt x="117478" y="38100"/>
                  </a:lnTo>
                  <a:lnTo>
                    <a:pt x="118913" y="31750"/>
                  </a:lnTo>
                  <a:lnTo>
                    <a:pt x="119661" y="24130"/>
                  </a:lnTo>
                  <a:lnTo>
                    <a:pt x="119661" y="17780"/>
                  </a:lnTo>
                  <a:lnTo>
                    <a:pt x="118350" y="11430"/>
                  </a:lnTo>
                  <a:lnTo>
                    <a:pt x="117664" y="8889"/>
                  </a:lnTo>
                  <a:lnTo>
                    <a:pt x="116540" y="7620"/>
                  </a:lnTo>
                  <a:lnTo>
                    <a:pt x="115106" y="5080"/>
                  </a:lnTo>
                  <a:lnTo>
                    <a:pt x="113610" y="3810"/>
                  </a:lnTo>
                  <a:lnTo>
                    <a:pt x="111612" y="2539"/>
                  </a:lnTo>
                  <a:lnTo>
                    <a:pt x="109428" y="1270"/>
                  </a:lnTo>
                  <a:lnTo>
                    <a:pt x="107058" y="0"/>
                  </a:lnTo>
                  <a:close/>
                </a:path>
                <a:path w="354964" h="321310">
                  <a:moveTo>
                    <a:pt x="171068" y="29210"/>
                  </a:moveTo>
                  <a:lnTo>
                    <a:pt x="165578" y="29210"/>
                  </a:lnTo>
                  <a:lnTo>
                    <a:pt x="159777" y="30480"/>
                  </a:lnTo>
                  <a:lnTo>
                    <a:pt x="153537" y="31750"/>
                  </a:lnTo>
                  <a:lnTo>
                    <a:pt x="141184" y="36830"/>
                  </a:lnTo>
                  <a:lnTo>
                    <a:pt x="135133" y="40639"/>
                  </a:lnTo>
                  <a:lnTo>
                    <a:pt x="129518" y="43180"/>
                  </a:lnTo>
                  <a:lnTo>
                    <a:pt x="124401" y="46989"/>
                  </a:lnTo>
                  <a:lnTo>
                    <a:pt x="119848" y="49530"/>
                  </a:lnTo>
                  <a:lnTo>
                    <a:pt x="115980" y="52070"/>
                  </a:lnTo>
                  <a:lnTo>
                    <a:pt x="113110" y="54610"/>
                  </a:lnTo>
                  <a:lnTo>
                    <a:pt x="111238" y="55880"/>
                  </a:lnTo>
                  <a:lnTo>
                    <a:pt x="179992" y="55880"/>
                  </a:lnTo>
                  <a:lnTo>
                    <a:pt x="182924" y="53339"/>
                  </a:lnTo>
                  <a:lnTo>
                    <a:pt x="184734" y="49530"/>
                  </a:lnTo>
                  <a:lnTo>
                    <a:pt x="185479" y="45720"/>
                  </a:lnTo>
                  <a:lnTo>
                    <a:pt x="185106" y="41910"/>
                  </a:lnTo>
                  <a:lnTo>
                    <a:pt x="183484" y="38100"/>
                  </a:lnTo>
                  <a:lnTo>
                    <a:pt x="180177" y="34289"/>
                  </a:lnTo>
                  <a:lnTo>
                    <a:pt x="175812" y="30480"/>
                  </a:lnTo>
                  <a:lnTo>
                    <a:pt x="171068" y="29210"/>
                  </a:lnTo>
                  <a:close/>
                </a:path>
              </a:pathLst>
            </a:custGeom>
            <a:solidFill>
              <a:srgbClr val="000000"/>
            </a:solidFill>
          </p:spPr>
          <p:txBody>
            <a:bodyPr wrap="square" lIns="0" tIns="0" rIns="0" bIns="0" rtlCol="0"/>
            <a:lstStyle/>
            <a:p>
              <a:endParaRPr/>
            </a:p>
          </p:txBody>
        </p:sp>
        <p:sp>
          <p:nvSpPr>
            <p:cNvPr id="19" name="object 18">
              <a:extLst>
                <a:ext uri="{FF2B5EF4-FFF2-40B4-BE49-F238E27FC236}">
                  <a16:creationId xmlns:a16="http://schemas.microsoft.com/office/drawing/2014/main" id="{EF1D22D9-7D43-2AE4-B1F2-39DEB363FEE4}"/>
                </a:ext>
              </a:extLst>
            </p:cNvPr>
            <p:cNvSpPr/>
            <p:nvPr/>
          </p:nvSpPr>
          <p:spPr>
            <a:xfrm>
              <a:off x="3900571" y="3632457"/>
              <a:ext cx="15240" cy="15875"/>
            </a:xfrm>
            <a:custGeom>
              <a:avLst/>
              <a:gdLst/>
              <a:ahLst/>
              <a:cxnLst/>
              <a:rect l="l" t="t" r="r" b="b"/>
              <a:pathLst>
                <a:path w="15239" h="15875">
                  <a:moveTo>
                    <a:pt x="7675" y="0"/>
                  </a:moveTo>
                  <a:lnTo>
                    <a:pt x="0" y="7795"/>
                  </a:lnTo>
                  <a:lnTo>
                    <a:pt x="189" y="9485"/>
                  </a:lnTo>
                  <a:lnTo>
                    <a:pt x="7675" y="15591"/>
                  </a:lnTo>
                  <a:lnTo>
                    <a:pt x="9110" y="15397"/>
                  </a:lnTo>
                  <a:lnTo>
                    <a:pt x="15162" y="7795"/>
                  </a:lnTo>
                  <a:lnTo>
                    <a:pt x="14974" y="6301"/>
                  </a:lnTo>
                  <a:lnTo>
                    <a:pt x="7675" y="0"/>
                  </a:lnTo>
                  <a:close/>
                </a:path>
              </a:pathLst>
            </a:custGeom>
            <a:solidFill>
              <a:srgbClr val="FFFFFF"/>
            </a:solidFill>
          </p:spPr>
          <p:txBody>
            <a:bodyPr wrap="square" lIns="0" tIns="0" rIns="0" bIns="0" rtlCol="0"/>
            <a:lstStyle/>
            <a:p>
              <a:endParaRPr/>
            </a:p>
          </p:txBody>
        </p:sp>
        <p:sp>
          <p:nvSpPr>
            <p:cNvPr id="20" name="object 19">
              <a:extLst>
                <a:ext uri="{FF2B5EF4-FFF2-40B4-BE49-F238E27FC236}">
                  <a16:creationId xmlns:a16="http://schemas.microsoft.com/office/drawing/2014/main" id="{D0DFE415-8055-8FF8-6AB7-DA18DD692B52}"/>
                </a:ext>
              </a:extLst>
            </p:cNvPr>
            <p:cNvSpPr/>
            <p:nvPr/>
          </p:nvSpPr>
          <p:spPr>
            <a:xfrm>
              <a:off x="3847541" y="3594201"/>
              <a:ext cx="24765" cy="91440"/>
            </a:xfrm>
            <a:custGeom>
              <a:avLst/>
              <a:gdLst/>
              <a:ahLst/>
              <a:cxnLst/>
              <a:rect l="l" t="t" r="r" b="b"/>
              <a:pathLst>
                <a:path w="24764" h="91439">
                  <a:moveTo>
                    <a:pt x="4927" y="12141"/>
                  </a:moveTo>
                  <a:lnTo>
                    <a:pt x="3619" y="12141"/>
                  </a:lnTo>
                  <a:lnTo>
                    <a:pt x="0" y="35204"/>
                  </a:lnTo>
                  <a:lnTo>
                    <a:pt x="1612" y="35204"/>
                  </a:lnTo>
                  <a:lnTo>
                    <a:pt x="4927" y="12141"/>
                  </a:lnTo>
                  <a:close/>
                </a:path>
                <a:path w="24764" h="91439">
                  <a:moveTo>
                    <a:pt x="5232" y="78803"/>
                  </a:moveTo>
                  <a:lnTo>
                    <a:pt x="1612" y="55740"/>
                  </a:lnTo>
                  <a:lnTo>
                    <a:pt x="304" y="55740"/>
                  </a:lnTo>
                  <a:lnTo>
                    <a:pt x="3987" y="78803"/>
                  </a:lnTo>
                  <a:lnTo>
                    <a:pt x="5232" y="78803"/>
                  </a:lnTo>
                  <a:close/>
                </a:path>
                <a:path w="24764" h="91439">
                  <a:moveTo>
                    <a:pt x="24015" y="0"/>
                  </a:moveTo>
                  <a:lnTo>
                    <a:pt x="22580" y="0"/>
                  </a:lnTo>
                  <a:lnTo>
                    <a:pt x="2870" y="35204"/>
                  </a:lnTo>
                  <a:lnTo>
                    <a:pt x="4368" y="35204"/>
                  </a:lnTo>
                  <a:lnTo>
                    <a:pt x="24015" y="0"/>
                  </a:lnTo>
                  <a:close/>
                </a:path>
                <a:path w="24764" h="91439">
                  <a:moveTo>
                    <a:pt x="24384" y="91147"/>
                  </a:moveTo>
                  <a:lnTo>
                    <a:pt x="4737" y="55740"/>
                  </a:lnTo>
                  <a:lnTo>
                    <a:pt x="2870" y="55740"/>
                  </a:lnTo>
                  <a:lnTo>
                    <a:pt x="22580" y="91147"/>
                  </a:lnTo>
                  <a:lnTo>
                    <a:pt x="24384" y="91147"/>
                  </a:lnTo>
                  <a:close/>
                </a:path>
              </a:pathLst>
            </a:custGeom>
            <a:solidFill>
              <a:srgbClr val="000000"/>
            </a:solidFill>
          </p:spPr>
          <p:txBody>
            <a:bodyPr wrap="square" lIns="0" tIns="0" rIns="0" bIns="0" rtlCol="0"/>
            <a:lstStyle/>
            <a:p>
              <a:endParaRPr/>
            </a:p>
          </p:txBody>
        </p:sp>
        <p:pic>
          <p:nvPicPr>
            <p:cNvPr id="21" name="object 20">
              <a:extLst>
                <a:ext uri="{FF2B5EF4-FFF2-40B4-BE49-F238E27FC236}">
                  <a16:creationId xmlns:a16="http://schemas.microsoft.com/office/drawing/2014/main" id="{2FABE17B-CC64-02BD-60E1-1FB53356D310}"/>
                </a:ext>
              </a:extLst>
            </p:cNvPr>
            <p:cNvPicPr/>
            <p:nvPr/>
          </p:nvPicPr>
          <p:blipFill>
            <a:blip r:embed="rId5" cstate="print"/>
            <a:stretch>
              <a:fillRect/>
            </a:stretch>
          </p:blipFill>
          <p:spPr>
            <a:xfrm>
              <a:off x="3965003" y="3748238"/>
              <a:ext cx="72938" cy="70186"/>
            </a:xfrm>
            <a:prstGeom prst="rect">
              <a:avLst/>
            </a:prstGeom>
          </p:spPr>
        </p:pic>
        <p:sp>
          <p:nvSpPr>
            <p:cNvPr id="22" name="object 21">
              <a:extLst>
                <a:ext uri="{FF2B5EF4-FFF2-40B4-BE49-F238E27FC236}">
                  <a16:creationId xmlns:a16="http://schemas.microsoft.com/office/drawing/2014/main" id="{B62A6C3B-2C9F-9C74-85CA-43F3923A8C66}"/>
                </a:ext>
              </a:extLst>
            </p:cNvPr>
            <p:cNvSpPr/>
            <p:nvPr/>
          </p:nvSpPr>
          <p:spPr>
            <a:xfrm>
              <a:off x="3854376" y="3925591"/>
              <a:ext cx="354965" cy="321310"/>
            </a:xfrm>
            <a:custGeom>
              <a:avLst/>
              <a:gdLst/>
              <a:ahLst/>
              <a:cxnLst/>
              <a:rect l="l" t="t" r="r" b="b"/>
              <a:pathLst>
                <a:path w="354964" h="321310">
                  <a:moveTo>
                    <a:pt x="94331" y="285750"/>
                  </a:moveTo>
                  <a:lnTo>
                    <a:pt x="84660" y="285750"/>
                  </a:lnTo>
                  <a:lnTo>
                    <a:pt x="76988" y="287020"/>
                  </a:lnTo>
                  <a:lnTo>
                    <a:pt x="58896" y="306070"/>
                  </a:lnTo>
                  <a:lnTo>
                    <a:pt x="59456" y="307339"/>
                  </a:lnTo>
                  <a:lnTo>
                    <a:pt x="59830" y="308610"/>
                  </a:lnTo>
                  <a:lnTo>
                    <a:pt x="60016" y="309880"/>
                  </a:lnTo>
                  <a:lnTo>
                    <a:pt x="156845" y="309880"/>
                  </a:lnTo>
                  <a:lnTo>
                    <a:pt x="169635" y="314960"/>
                  </a:lnTo>
                  <a:lnTo>
                    <a:pt x="175997" y="316230"/>
                  </a:lnTo>
                  <a:lnTo>
                    <a:pt x="182175" y="318770"/>
                  </a:lnTo>
                  <a:lnTo>
                    <a:pt x="194402" y="321310"/>
                  </a:lnTo>
                  <a:lnTo>
                    <a:pt x="222851" y="321310"/>
                  </a:lnTo>
                  <a:lnTo>
                    <a:pt x="238387" y="317500"/>
                  </a:lnTo>
                  <a:lnTo>
                    <a:pt x="243127" y="314960"/>
                  </a:lnTo>
                  <a:lnTo>
                    <a:pt x="247868" y="313689"/>
                  </a:lnTo>
                  <a:lnTo>
                    <a:pt x="252793" y="309880"/>
                  </a:lnTo>
                  <a:lnTo>
                    <a:pt x="261917" y="304800"/>
                  </a:lnTo>
                  <a:lnTo>
                    <a:pt x="186418" y="304800"/>
                  </a:lnTo>
                  <a:lnTo>
                    <a:pt x="193342" y="303530"/>
                  </a:lnTo>
                  <a:lnTo>
                    <a:pt x="200954" y="299720"/>
                  </a:lnTo>
                  <a:lnTo>
                    <a:pt x="208815" y="295910"/>
                  </a:lnTo>
                  <a:lnTo>
                    <a:pt x="210425" y="294639"/>
                  </a:lnTo>
                  <a:lnTo>
                    <a:pt x="136442" y="294639"/>
                  </a:lnTo>
                  <a:lnTo>
                    <a:pt x="120036" y="290830"/>
                  </a:lnTo>
                  <a:lnTo>
                    <a:pt x="106187" y="288289"/>
                  </a:lnTo>
                  <a:lnTo>
                    <a:pt x="94331" y="285750"/>
                  </a:lnTo>
                  <a:close/>
                </a:path>
                <a:path w="354964" h="321310">
                  <a:moveTo>
                    <a:pt x="354502" y="40639"/>
                  </a:moveTo>
                  <a:lnTo>
                    <a:pt x="341207" y="40639"/>
                  </a:lnTo>
                  <a:lnTo>
                    <a:pt x="323162" y="45720"/>
                  </a:lnTo>
                  <a:lnTo>
                    <a:pt x="284685" y="72389"/>
                  </a:lnTo>
                  <a:lnTo>
                    <a:pt x="269330" y="110489"/>
                  </a:lnTo>
                  <a:lnTo>
                    <a:pt x="268883" y="120650"/>
                  </a:lnTo>
                  <a:lnTo>
                    <a:pt x="268932" y="123189"/>
                  </a:lnTo>
                  <a:lnTo>
                    <a:pt x="269883" y="134620"/>
                  </a:lnTo>
                  <a:lnTo>
                    <a:pt x="272647" y="147320"/>
                  </a:lnTo>
                  <a:lnTo>
                    <a:pt x="276141" y="161289"/>
                  </a:lnTo>
                  <a:lnTo>
                    <a:pt x="278805" y="173989"/>
                  </a:lnTo>
                  <a:lnTo>
                    <a:pt x="280865" y="185420"/>
                  </a:lnTo>
                  <a:lnTo>
                    <a:pt x="282122" y="196850"/>
                  </a:lnTo>
                  <a:lnTo>
                    <a:pt x="282875" y="207010"/>
                  </a:lnTo>
                  <a:lnTo>
                    <a:pt x="282875" y="217170"/>
                  </a:lnTo>
                  <a:lnTo>
                    <a:pt x="273376" y="260350"/>
                  </a:lnTo>
                  <a:lnTo>
                    <a:pt x="245499" y="290830"/>
                  </a:lnTo>
                  <a:lnTo>
                    <a:pt x="220667" y="300989"/>
                  </a:lnTo>
                  <a:lnTo>
                    <a:pt x="212808" y="303530"/>
                  </a:lnTo>
                  <a:lnTo>
                    <a:pt x="205696" y="304800"/>
                  </a:lnTo>
                  <a:lnTo>
                    <a:pt x="261917" y="304800"/>
                  </a:lnTo>
                  <a:lnTo>
                    <a:pt x="266087" y="300989"/>
                  </a:lnTo>
                  <a:lnTo>
                    <a:pt x="270084" y="297180"/>
                  </a:lnTo>
                  <a:lnTo>
                    <a:pt x="273753" y="292100"/>
                  </a:lnTo>
                  <a:lnTo>
                    <a:pt x="277373" y="288289"/>
                  </a:lnTo>
                  <a:lnTo>
                    <a:pt x="280690" y="283210"/>
                  </a:lnTo>
                  <a:lnTo>
                    <a:pt x="283730" y="278130"/>
                  </a:lnTo>
                  <a:lnTo>
                    <a:pt x="286495" y="273050"/>
                  </a:lnTo>
                  <a:lnTo>
                    <a:pt x="289059" y="266700"/>
                  </a:lnTo>
                  <a:lnTo>
                    <a:pt x="291219" y="261620"/>
                  </a:lnTo>
                  <a:lnTo>
                    <a:pt x="298816" y="217170"/>
                  </a:lnTo>
                  <a:lnTo>
                    <a:pt x="298709" y="203200"/>
                  </a:lnTo>
                  <a:lnTo>
                    <a:pt x="291044" y="156210"/>
                  </a:lnTo>
                  <a:lnTo>
                    <a:pt x="287425" y="143510"/>
                  </a:lnTo>
                  <a:lnTo>
                    <a:pt x="283253" y="127000"/>
                  </a:lnTo>
                  <a:lnTo>
                    <a:pt x="281745" y="111760"/>
                  </a:lnTo>
                  <a:lnTo>
                    <a:pt x="282875" y="99060"/>
                  </a:lnTo>
                  <a:lnTo>
                    <a:pt x="285791" y="87630"/>
                  </a:lnTo>
                  <a:lnTo>
                    <a:pt x="311878" y="57150"/>
                  </a:lnTo>
                  <a:lnTo>
                    <a:pt x="336282" y="45720"/>
                  </a:lnTo>
                  <a:lnTo>
                    <a:pt x="343394" y="43180"/>
                  </a:lnTo>
                  <a:lnTo>
                    <a:pt x="349752" y="41910"/>
                  </a:lnTo>
                  <a:lnTo>
                    <a:pt x="354502" y="40639"/>
                  </a:lnTo>
                  <a:close/>
                </a:path>
                <a:path w="354964" h="321310">
                  <a:moveTo>
                    <a:pt x="144429" y="194310"/>
                  </a:moveTo>
                  <a:lnTo>
                    <a:pt x="136817" y="194310"/>
                  </a:lnTo>
                  <a:lnTo>
                    <a:pt x="130954" y="196850"/>
                  </a:lnTo>
                  <a:lnTo>
                    <a:pt x="126775" y="201930"/>
                  </a:lnTo>
                  <a:lnTo>
                    <a:pt x="124216" y="208280"/>
                  </a:lnTo>
                  <a:lnTo>
                    <a:pt x="122904" y="217170"/>
                  </a:lnTo>
                  <a:lnTo>
                    <a:pt x="122781" y="226060"/>
                  </a:lnTo>
                  <a:lnTo>
                    <a:pt x="123466" y="236220"/>
                  </a:lnTo>
                  <a:lnTo>
                    <a:pt x="124776" y="246380"/>
                  </a:lnTo>
                  <a:lnTo>
                    <a:pt x="126585" y="257810"/>
                  </a:lnTo>
                  <a:lnTo>
                    <a:pt x="130954" y="275589"/>
                  </a:lnTo>
                  <a:lnTo>
                    <a:pt x="133137" y="283210"/>
                  </a:lnTo>
                  <a:lnTo>
                    <a:pt x="134759" y="289560"/>
                  </a:lnTo>
                  <a:lnTo>
                    <a:pt x="136069" y="293370"/>
                  </a:lnTo>
                  <a:lnTo>
                    <a:pt x="136442" y="294639"/>
                  </a:lnTo>
                  <a:lnTo>
                    <a:pt x="210425" y="294639"/>
                  </a:lnTo>
                  <a:lnTo>
                    <a:pt x="236890" y="261620"/>
                  </a:lnTo>
                  <a:lnTo>
                    <a:pt x="244937" y="223520"/>
                  </a:lnTo>
                  <a:lnTo>
                    <a:pt x="243316" y="209550"/>
                  </a:lnTo>
                  <a:lnTo>
                    <a:pt x="239780" y="196850"/>
                  </a:lnTo>
                  <a:lnTo>
                    <a:pt x="154287" y="196850"/>
                  </a:lnTo>
                  <a:lnTo>
                    <a:pt x="144429" y="194310"/>
                  </a:lnTo>
                  <a:close/>
                </a:path>
                <a:path w="354964" h="321310">
                  <a:moveTo>
                    <a:pt x="232816" y="179070"/>
                  </a:moveTo>
                  <a:lnTo>
                    <a:pt x="61266" y="179070"/>
                  </a:lnTo>
                  <a:lnTo>
                    <a:pt x="64947" y="180339"/>
                  </a:lnTo>
                  <a:lnTo>
                    <a:pt x="68252" y="182880"/>
                  </a:lnTo>
                  <a:lnTo>
                    <a:pt x="76239" y="207010"/>
                  </a:lnTo>
                  <a:lnTo>
                    <a:pt x="76614" y="215900"/>
                  </a:lnTo>
                  <a:lnTo>
                    <a:pt x="91774" y="255270"/>
                  </a:lnTo>
                  <a:lnTo>
                    <a:pt x="110740" y="275589"/>
                  </a:lnTo>
                  <a:lnTo>
                    <a:pt x="115106" y="279400"/>
                  </a:lnTo>
                  <a:lnTo>
                    <a:pt x="119099" y="281939"/>
                  </a:lnTo>
                  <a:lnTo>
                    <a:pt x="122593" y="284480"/>
                  </a:lnTo>
                  <a:lnTo>
                    <a:pt x="125276" y="285750"/>
                  </a:lnTo>
                  <a:lnTo>
                    <a:pt x="127149" y="287020"/>
                  </a:lnTo>
                  <a:lnTo>
                    <a:pt x="128021" y="287020"/>
                  </a:lnTo>
                  <a:lnTo>
                    <a:pt x="122593" y="266700"/>
                  </a:lnTo>
                  <a:lnTo>
                    <a:pt x="119099" y="247650"/>
                  </a:lnTo>
                  <a:lnTo>
                    <a:pt x="117104" y="233680"/>
                  </a:lnTo>
                  <a:lnTo>
                    <a:pt x="116541" y="220980"/>
                  </a:lnTo>
                  <a:lnTo>
                    <a:pt x="117289" y="210820"/>
                  </a:lnTo>
                  <a:lnTo>
                    <a:pt x="136069" y="186689"/>
                  </a:lnTo>
                  <a:lnTo>
                    <a:pt x="235945" y="186689"/>
                  </a:lnTo>
                  <a:lnTo>
                    <a:pt x="232816" y="179070"/>
                  </a:lnTo>
                  <a:close/>
                </a:path>
                <a:path w="354964" h="321310">
                  <a:moveTo>
                    <a:pt x="235945" y="186689"/>
                  </a:moveTo>
                  <a:lnTo>
                    <a:pt x="142994" y="186689"/>
                  </a:lnTo>
                  <a:lnTo>
                    <a:pt x="145553" y="187960"/>
                  </a:lnTo>
                  <a:lnTo>
                    <a:pt x="148297" y="187960"/>
                  </a:lnTo>
                  <a:lnTo>
                    <a:pt x="148983" y="189230"/>
                  </a:lnTo>
                  <a:lnTo>
                    <a:pt x="150293" y="189230"/>
                  </a:lnTo>
                  <a:lnTo>
                    <a:pt x="150855" y="190500"/>
                  </a:lnTo>
                  <a:lnTo>
                    <a:pt x="152477" y="193039"/>
                  </a:lnTo>
                  <a:lnTo>
                    <a:pt x="153226" y="194310"/>
                  </a:lnTo>
                  <a:lnTo>
                    <a:pt x="154287" y="196850"/>
                  </a:lnTo>
                  <a:lnTo>
                    <a:pt x="239780" y="196850"/>
                  </a:lnTo>
                  <a:lnTo>
                    <a:pt x="239073" y="194310"/>
                  </a:lnTo>
                  <a:lnTo>
                    <a:pt x="235945" y="186689"/>
                  </a:lnTo>
                  <a:close/>
                </a:path>
                <a:path w="354964" h="321310">
                  <a:moveTo>
                    <a:pt x="28715" y="194046"/>
                  </a:moveTo>
                  <a:lnTo>
                    <a:pt x="28449" y="194310"/>
                  </a:lnTo>
                  <a:lnTo>
                    <a:pt x="28637" y="194310"/>
                  </a:lnTo>
                  <a:lnTo>
                    <a:pt x="28715" y="194046"/>
                  </a:lnTo>
                  <a:close/>
                </a:path>
                <a:path w="354964" h="321310">
                  <a:moveTo>
                    <a:pt x="107058" y="0"/>
                  </a:moveTo>
                  <a:lnTo>
                    <a:pt x="100321" y="0"/>
                  </a:lnTo>
                  <a:lnTo>
                    <a:pt x="94331" y="3810"/>
                  </a:lnTo>
                  <a:lnTo>
                    <a:pt x="77548" y="39370"/>
                  </a:lnTo>
                  <a:lnTo>
                    <a:pt x="74429" y="59689"/>
                  </a:lnTo>
                  <a:lnTo>
                    <a:pt x="74804" y="64770"/>
                  </a:lnTo>
                  <a:lnTo>
                    <a:pt x="49785" y="64770"/>
                  </a:lnTo>
                  <a:lnTo>
                    <a:pt x="42362" y="66039"/>
                  </a:lnTo>
                  <a:lnTo>
                    <a:pt x="35374" y="67310"/>
                  </a:lnTo>
                  <a:lnTo>
                    <a:pt x="29011" y="68580"/>
                  </a:lnTo>
                  <a:lnTo>
                    <a:pt x="23394" y="71120"/>
                  </a:lnTo>
                  <a:lnTo>
                    <a:pt x="18092" y="72389"/>
                  </a:lnTo>
                  <a:lnTo>
                    <a:pt x="13538" y="74930"/>
                  </a:lnTo>
                  <a:lnTo>
                    <a:pt x="9483" y="77470"/>
                  </a:lnTo>
                  <a:lnTo>
                    <a:pt x="6239" y="78739"/>
                  </a:lnTo>
                  <a:lnTo>
                    <a:pt x="3681" y="80010"/>
                  </a:lnTo>
                  <a:lnTo>
                    <a:pt x="1684" y="82550"/>
                  </a:lnTo>
                  <a:lnTo>
                    <a:pt x="561" y="83820"/>
                  </a:lnTo>
                  <a:lnTo>
                    <a:pt x="0" y="83820"/>
                  </a:lnTo>
                  <a:lnTo>
                    <a:pt x="374" y="85089"/>
                  </a:lnTo>
                  <a:lnTo>
                    <a:pt x="10605" y="90170"/>
                  </a:lnTo>
                  <a:lnTo>
                    <a:pt x="19715" y="95250"/>
                  </a:lnTo>
                  <a:lnTo>
                    <a:pt x="27576" y="101600"/>
                  </a:lnTo>
                  <a:lnTo>
                    <a:pt x="34500" y="106680"/>
                  </a:lnTo>
                  <a:lnTo>
                    <a:pt x="40490" y="114300"/>
                  </a:lnTo>
                  <a:lnTo>
                    <a:pt x="45606" y="120650"/>
                  </a:lnTo>
                  <a:lnTo>
                    <a:pt x="53467" y="132080"/>
                  </a:lnTo>
                  <a:lnTo>
                    <a:pt x="56211" y="138430"/>
                  </a:lnTo>
                  <a:lnTo>
                    <a:pt x="58582" y="143510"/>
                  </a:lnTo>
                  <a:lnTo>
                    <a:pt x="60205" y="149860"/>
                  </a:lnTo>
                  <a:lnTo>
                    <a:pt x="61451" y="153670"/>
                  </a:lnTo>
                  <a:lnTo>
                    <a:pt x="63138" y="161289"/>
                  </a:lnTo>
                  <a:lnTo>
                    <a:pt x="63138" y="162560"/>
                  </a:lnTo>
                  <a:lnTo>
                    <a:pt x="57835" y="162560"/>
                  </a:lnTo>
                  <a:lnTo>
                    <a:pt x="53093" y="163830"/>
                  </a:lnTo>
                  <a:lnTo>
                    <a:pt x="48914" y="166370"/>
                  </a:lnTo>
                  <a:lnTo>
                    <a:pt x="45232" y="168910"/>
                  </a:lnTo>
                  <a:lnTo>
                    <a:pt x="41987" y="170180"/>
                  </a:lnTo>
                  <a:lnTo>
                    <a:pt x="39243" y="173989"/>
                  </a:lnTo>
                  <a:lnTo>
                    <a:pt x="36873" y="176530"/>
                  </a:lnTo>
                  <a:lnTo>
                    <a:pt x="35063" y="179070"/>
                  </a:lnTo>
                  <a:lnTo>
                    <a:pt x="33376" y="181610"/>
                  </a:lnTo>
                  <a:lnTo>
                    <a:pt x="32131" y="185420"/>
                  </a:lnTo>
                  <a:lnTo>
                    <a:pt x="31007" y="187960"/>
                  </a:lnTo>
                  <a:lnTo>
                    <a:pt x="30133" y="189230"/>
                  </a:lnTo>
                  <a:lnTo>
                    <a:pt x="29571" y="191770"/>
                  </a:lnTo>
                  <a:lnTo>
                    <a:pt x="29011" y="193039"/>
                  </a:lnTo>
                  <a:lnTo>
                    <a:pt x="28715" y="194046"/>
                  </a:lnTo>
                  <a:lnTo>
                    <a:pt x="31007" y="191770"/>
                  </a:lnTo>
                  <a:lnTo>
                    <a:pt x="34126" y="187960"/>
                  </a:lnTo>
                  <a:lnTo>
                    <a:pt x="37619" y="185420"/>
                  </a:lnTo>
                  <a:lnTo>
                    <a:pt x="41427" y="182880"/>
                  </a:lnTo>
                  <a:lnTo>
                    <a:pt x="53467" y="179070"/>
                  </a:lnTo>
                  <a:lnTo>
                    <a:pt x="232816" y="179070"/>
                  </a:lnTo>
                  <a:lnTo>
                    <a:pt x="231773" y="176530"/>
                  </a:lnTo>
                  <a:lnTo>
                    <a:pt x="207006" y="142239"/>
                  </a:lnTo>
                  <a:lnTo>
                    <a:pt x="179992" y="114300"/>
                  </a:lnTo>
                  <a:lnTo>
                    <a:pt x="175623" y="111760"/>
                  </a:lnTo>
                  <a:lnTo>
                    <a:pt x="171443" y="107950"/>
                  </a:lnTo>
                  <a:lnTo>
                    <a:pt x="162896" y="100330"/>
                  </a:lnTo>
                  <a:lnTo>
                    <a:pt x="146113" y="90170"/>
                  </a:lnTo>
                  <a:lnTo>
                    <a:pt x="134072" y="82550"/>
                  </a:lnTo>
                  <a:lnTo>
                    <a:pt x="130016" y="81280"/>
                  </a:lnTo>
                  <a:lnTo>
                    <a:pt x="126025" y="78739"/>
                  </a:lnTo>
                  <a:lnTo>
                    <a:pt x="122218" y="77470"/>
                  </a:lnTo>
                  <a:lnTo>
                    <a:pt x="127335" y="76200"/>
                  </a:lnTo>
                  <a:lnTo>
                    <a:pt x="132763" y="74930"/>
                  </a:lnTo>
                  <a:lnTo>
                    <a:pt x="144241" y="72389"/>
                  </a:lnTo>
                  <a:lnTo>
                    <a:pt x="150293" y="71120"/>
                  </a:lnTo>
                  <a:lnTo>
                    <a:pt x="161773" y="66039"/>
                  </a:lnTo>
                  <a:lnTo>
                    <a:pt x="167265" y="64770"/>
                  </a:lnTo>
                  <a:lnTo>
                    <a:pt x="172192" y="62230"/>
                  </a:lnTo>
                  <a:lnTo>
                    <a:pt x="176372" y="58420"/>
                  </a:lnTo>
                  <a:lnTo>
                    <a:pt x="179992" y="55880"/>
                  </a:lnTo>
                  <a:lnTo>
                    <a:pt x="110552" y="55880"/>
                  </a:lnTo>
                  <a:lnTo>
                    <a:pt x="111987" y="53339"/>
                  </a:lnTo>
                  <a:lnTo>
                    <a:pt x="113797" y="49530"/>
                  </a:lnTo>
                  <a:lnTo>
                    <a:pt x="115669" y="44450"/>
                  </a:lnTo>
                  <a:lnTo>
                    <a:pt x="117478" y="38100"/>
                  </a:lnTo>
                  <a:lnTo>
                    <a:pt x="118913" y="31750"/>
                  </a:lnTo>
                  <a:lnTo>
                    <a:pt x="119661" y="24130"/>
                  </a:lnTo>
                  <a:lnTo>
                    <a:pt x="119661" y="17780"/>
                  </a:lnTo>
                  <a:lnTo>
                    <a:pt x="118350" y="11430"/>
                  </a:lnTo>
                  <a:lnTo>
                    <a:pt x="117664" y="8889"/>
                  </a:lnTo>
                  <a:lnTo>
                    <a:pt x="116541" y="7620"/>
                  </a:lnTo>
                  <a:lnTo>
                    <a:pt x="115106" y="5080"/>
                  </a:lnTo>
                  <a:lnTo>
                    <a:pt x="113610" y="3810"/>
                  </a:lnTo>
                  <a:lnTo>
                    <a:pt x="111612" y="2539"/>
                  </a:lnTo>
                  <a:lnTo>
                    <a:pt x="109428" y="1270"/>
                  </a:lnTo>
                  <a:lnTo>
                    <a:pt x="107058" y="0"/>
                  </a:lnTo>
                  <a:close/>
                </a:path>
                <a:path w="354964" h="321310">
                  <a:moveTo>
                    <a:pt x="171070" y="29210"/>
                  </a:moveTo>
                  <a:lnTo>
                    <a:pt x="165578" y="29210"/>
                  </a:lnTo>
                  <a:lnTo>
                    <a:pt x="159777" y="30480"/>
                  </a:lnTo>
                  <a:lnTo>
                    <a:pt x="153537" y="31750"/>
                  </a:lnTo>
                  <a:lnTo>
                    <a:pt x="141185" y="36830"/>
                  </a:lnTo>
                  <a:lnTo>
                    <a:pt x="135133" y="40639"/>
                  </a:lnTo>
                  <a:lnTo>
                    <a:pt x="129519" y="43180"/>
                  </a:lnTo>
                  <a:lnTo>
                    <a:pt x="124402" y="46989"/>
                  </a:lnTo>
                  <a:lnTo>
                    <a:pt x="119848" y="49530"/>
                  </a:lnTo>
                  <a:lnTo>
                    <a:pt x="115980" y="52070"/>
                  </a:lnTo>
                  <a:lnTo>
                    <a:pt x="113110" y="54610"/>
                  </a:lnTo>
                  <a:lnTo>
                    <a:pt x="111238" y="55880"/>
                  </a:lnTo>
                  <a:lnTo>
                    <a:pt x="179992" y="55880"/>
                  </a:lnTo>
                  <a:lnTo>
                    <a:pt x="182924" y="53339"/>
                  </a:lnTo>
                  <a:lnTo>
                    <a:pt x="184734" y="49530"/>
                  </a:lnTo>
                  <a:lnTo>
                    <a:pt x="185480" y="45720"/>
                  </a:lnTo>
                  <a:lnTo>
                    <a:pt x="185106" y="41910"/>
                  </a:lnTo>
                  <a:lnTo>
                    <a:pt x="183484" y="38100"/>
                  </a:lnTo>
                  <a:lnTo>
                    <a:pt x="180177" y="34289"/>
                  </a:lnTo>
                  <a:lnTo>
                    <a:pt x="175812" y="30480"/>
                  </a:lnTo>
                  <a:lnTo>
                    <a:pt x="171070" y="29210"/>
                  </a:lnTo>
                  <a:close/>
                </a:path>
              </a:pathLst>
            </a:custGeom>
            <a:solidFill>
              <a:srgbClr val="000000"/>
            </a:solidFill>
          </p:spPr>
          <p:txBody>
            <a:bodyPr wrap="square" lIns="0" tIns="0" rIns="0" bIns="0" rtlCol="0"/>
            <a:lstStyle/>
            <a:p>
              <a:endParaRPr/>
            </a:p>
          </p:txBody>
        </p:sp>
        <p:sp>
          <p:nvSpPr>
            <p:cNvPr id="23" name="object 22">
              <a:extLst>
                <a:ext uri="{FF2B5EF4-FFF2-40B4-BE49-F238E27FC236}">
                  <a16:creationId xmlns:a16="http://schemas.microsoft.com/office/drawing/2014/main" id="{7880C957-2B26-1B93-808E-57818A2FBF7C}"/>
                </a:ext>
              </a:extLst>
            </p:cNvPr>
            <p:cNvSpPr/>
            <p:nvPr/>
          </p:nvSpPr>
          <p:spPr>
            <a:xfrm>
              <a:off x="3914019" y="4001330"/>
              <a:ext cx="15240" cy="15875"/>
            </a:xfrm>
            <a:custGeom>
              <a:avLst/>
              <a:gdLst/>
              <a:ahLst/>
              <a:cxnLst/>
              <a:rect l="l" t="t" r="r" b="b"/>
              <a:pathLst>
                <a:path w="15239" h="15875">
                  <a:moveTo>
                    <a:pt x="7674" y="0"/>
                  </a:moveTo>
                  <a:lnTo>
                    <a:pt x="0" y="7795"/>
                  </a:lnTo>
                  <a:lnTo>
                    <a:pt x="187" y="9486"/>
                  </a:lnTo>
                  <a:lnTo>
                    <a:pt x="7674" y="15591"/>
                  </a:lnTo>
                  <a:lnTo>
                    <a:pt x="9109" y="15398"/>
                  </a:lnTo>
                  <a:lnTo>
                    <a:pt x="15161" y="7795"/>
                  </a:lnTo>
                  <a:lnTo>
                    <a:pt x="14973" y="6301"/>
                  </a:lnTo>
                  <a:lnTo>
                    <a:pt x="7674" y="0"/>
                  </a:lnTo>
                  <a:close/>
                </a:path>
              </a:pathLst>
            </a:custGeom>
            <a:solidFill>
              <a:srgbClr val="FFFFFF"/>
            </a:solidFill>
          </p:spPr>
          <p:txBody>
            <a:bodyPr wrap="square" lIns="0" tIns="0" rIns="0" bIns="0" rtlCol="0"/>
            <a:lstStyle/>
            <a:p>
              <a:endParaRPr/>
            </a:p>
          </p:txBody>
        </p:sp>
        <p:sp>
          <p:nvSpPr>
            <p:cNvPr id="24" name="object 23">
              <a:extLst>
                <a:ext uri="{FF2B5EF4-FFF2-40B4-BE49-F238E27FC236}">
                  <a16:creationId xmlns:a16="http://schemas.microsoft.com/office/drawing/2014/main" id="{D8EE327D-0B21-5F55-D985-E08B69219CF0}"/>
                </a:ext>
              </a:extLst>
            </p:cNvPr>
            <p:cNvSpPr/>
            <p:nvPr/>
          </p:nvSpPr>
          <p:spPr>
            <a:xfrm>
              <a:off x="3860978" y="3963072"/>
              <a:ext cx="24765" cy="91440"/>
            </a:xfrm>
            <a:custGeom>
              <a:avLst/>
              <a:gdLst/>
              <a:ahLst/>
              <a:cxnLst/>
              <a:rect l="l" t="t" r="r" b="b"/>
              <a:pathLst>
                <a:path w="24764" h="91439">
                  <a:moveTo>
                    <a:pt x="4940" y="12141"/>
                  </a:moveTo>
                  <a:lnTo>
                    <a:pt x="3619" y="12141"/>
                  </a:lnTo>
                  <a:lnTo>
                    <a:pt x="0" y="35217"/>
                  </a:lnTo>
                  <a:lnTo>
                    <a:pt x="1625" y="35217"/>
                  </a:lnTo>
                  <a:lnTo>
                    <a:pt x="4940" y="12141"/>
                  </a:lnTo>
                  <a:close/>
                </a:path>
                <a:path w="24764" h="91439">
                  <a:moveTo>
                    <a:pt x="5245" y="78803"/>
                  </a:moveTo>
                  <a:lnTo>
                    <a:pt x="1625" y="55740"/>
                  </a:lnTo>
                  <a:lnTo>
                    <a:pt x="317" y="55740"/>
                  </a:lnTo>
                  <a:lnTo>
                    <a:pt x="4000" y="78803"/>
                  </a:lnTo>
                  <a:lnTo>
                    <a:pt x="5245" y="78803"/>
                  </a:lnTo>
                  <a:close/>
                </a:path>
                <a:path w="24764" h="91439">
                  <a:moveTo>
                    <a:pt x="24028" y="0"/>
                  </a:moveTo>
                  <a:lnTo>
                    <a:pt x="22593" y="0"/>
                  </a:lnTo>
                  <a:lnTo>
                    <a:pt x="2870" y="35217"/>
                  </a:lnTo>
                  <a:lnTo>
                    <a:pt x="4368" y="35217"/>
                  </a:lnTo>
                  <a:lnTo>
                    <a:pt x="24028" y="0"/>
                  </a:lnTo>
                  <a:close/>
                </a:path>
                <a:path w="24764" h="91439">
                  <a:moveTo>
                    <a:pt x="24396" y="91147"/>
                  </a:moveTo>
                  <a:lnTo>
                    <a:pt x="4749" y="55740"/>
                  </a:lnTo>
                  <a:lnTo>
                    <a:pt x="2870" y="55740"/>
                  </a:lnTo>
                  <a:lnTo>
                    <a:pt x="22593" y="91147"/>
                  </a:lnTo>
                  <a:lnTo>
                    <a:pt x="24396" y="91147"/>
                  </a:lnTo>
                  <a:close/>
                </a:path>
              </a:pathLst>
            </a:custGeom>
            <a:solidFill>
              <a:srgbClr val="000000"/>
            </a:solidFill>
          </p:spPr>
          <p:txBody>
            <a:bodyPr wrap="square" lIns="0" tIns="0" rIns="0" bIns="0" rtlCol="0"/>
            <a:lstStyle/>
            <a:p>
              <a:endParaRPr/>
            </a:p>
          </p:txBody>
        </p:sp>
        <p:pic>
          <p:nvPicPr>
            <p:cNvPr id="25" name="object 24">
              <a:extLst>
                <a:ext uri="{FF2B5EF4-FFF2-40B4-BE49-F238E27FC236}">
                  <a16:creationId xmlns:a16="http://schemas.microsoft.com/office/drawing/2014/main" id="{FA87F317-0EE4-DE6C-8444-B61069FC62A0}"/>
                </a:ext>
              </a:extLst>
            </p:cNvPr>
            <p:cNvPicPr/>
            <p:nvPr/>
          </p:nvPicPr>
          <p:blipFill>
            <a:blip r:embed="rId6" cstate="print"/>
            <a:stretch>
              <a:fillRect/>
            </a:stretch>
          </p:blipFill>
          <p:spPr>
            <a:xfrm>
              <a:off x="3978450" y="4117112"/>
              <a:ext cx="72938" cy="70185"/>
            </a:xfrm>
            <a:prstGeom prst="rect">
              <a:avLst/>
            </a:prstGeom>
          </p:spPr>
        </p:pic>
      </p:grpSp>
      <p:sp>
        <p:nvSpPr>
          <p:cNvPr id="26" name="object 25">
            <a:extLst>
              <a:ext uri="{FF2B5EF4-FFF2-40B4-BE49-F238E27FC236}">
                <a16:creationId xmlns:a16="http://schemas.microsoft.com/office/drawing/2014/main" id="{AD4B8244-FC82-F6DB-E913-A647C4863F45}"/>
              </a:ext>
            </a:extLst>
          </p:cNvPr>
          <p:cNvSpPr txBox="1"/>
          <p:nvPr/>
        </p:nvSpPr>
        <p:spPr>
          <a:xfrm>
            <a:off x="6417206" y="4809832"/>
            <a:ext cx="1733161" cy="387222"/>
          </a:xfrm>
          <a:prstGeom prst="rect">
            <a:avLst/>
          </a:prstGeom>
        </p:spPr>
        <p:txBody>
          <a:bodyPr vert="horz" wrap="square" lIns="0" tIns="25400" rIns="0" bIns="0" rtlCol="0">
            <a:spAutoFit/>
          </a:bodyPr>
          <a:lstStyle/>
          <a:p>
            <a:pPr marR="5080">
              <a:lnSpc>
                <a:spcPts val="1370"/>
              </a:lnSpc>
              <a:spcBef>
                <a:spcPts val="200"/>
              </a:spcBef>
            </a:pPr>
            <a:r>
              <a:rPr sz="1400" dirty="0">
                <a:latin typeface="Calibri"/>
                <a:cs typeface="Calibri"/>
              </a:rPr>
              <a:t>Number</a:t>
            </a:r>
            <a:r>
              <a:rPr sz="1400" spc="-10" dirty="0">
                <a:latin typeface="Calibri"/>
                <a:cs typeface="Calibri"/>
              </a:rPr>
              <a:t> </a:t>
            </a:r>
            <a:r>
              <a:rPr sz="1400" dirty="0">
                <a:latin typeface="Calibri"/>
                <a:cs typeface="Calibri"/>
              </a:rPr>
              <a:t>of</a:t>
            </a:r>
            <a:r>
              <a:rPr sz="1400" spc="-5" dirty="0">
                <a:latin typeface="Calibri"/>
                <a:cs typeface="Calibri"/>
              </a:rPr>
              <a:t> </a:t>
            </a:r>
            <a:r>
              <a:rPr sz="1400" spc="-10" dirty="0">
                <a:latin typeface="Calibri"/>
                <a:cs typeface="Calibri"/>
              </a:rPr>
              <a:t>biological replicates</a:t>
            </a:r>
            <a:endParaRPr sz="1400" dirty="0">
              <a:latin typeface="Calibri"/>
              <a:cs typeface="Calibri"/>
            </a:endParaRPr>
          </a:p>
        </p:txBody>
      </p:sp>
      <p:sp>
        <p:nvSpPr>
          <p:cNvPr id="27" name="object 26">
            <a:extLst>
              <a:ext uri="{FF2B5EF4-FFF2-40B4-BE49-F238E27FC236}">
                <a16:creationId xmlns:a16="http://schemas.microsoft.com/office/drawing/2014/main" id="{5F603F4B-A65A-670B-54AA-519CFCCA5A02}"/>
              </a:ext>
            </a:extLst>
          </p:cNvPr>
          <p:cNvSpPr txBox="1"/>
          <p:nvPr/>
        </p:nvSpPr>
        <p:spPr>
          <a:xfrm>
            <a:off x="4535546" y="5752233"/>
            <a:ext cx="3607435" cy="443711"/>
          </a:xfrm>
          <a:prstGeom prst="rect">
            <a:avLst/>
          </a:prstGeom>
        </p:spPr>
        <p:txBody>
          <a:bodyPr vert="horz" wrap="square" lIns="0" tIns="12700" rIns="0" bIns="0" rtlCol="0">
            <a:spAutoFit/>
          </a:bodyPr>
          <a:lstStyle/>
          <a:p>
            <a:pPr marL="1908175">
              <a:lnSpc>
                <a:spcPct val="100000"/>
              </a:lnSpc>
              <a:spcBef>
                <a:spcPts val="190"/>
              </a:spcBef>
            </a:pPr>
            <a:r>
              <a:rPr sz="1400" dirty="0">
                <a:latin typeface="Calibri"/>
                <a:cs typeface="Calibri"/>
              </a:rPr>
              <a:t>Power</a:t>
            </a:r>
            <a:r>
              <a:rPr sz="1400" spc="-45" dirty="0">
                <a:latin typeface="Calibri"/>
                <a:cs typeface="Calibri"/>
              </a:rPr>
              <a:t> </a:t>
            </a:r>
            <a:r>
              <a:rPr sz="1400" dirty="0">
                <a:latin typeface="Calibri"/>
                <a:cs typeface="Calibri"/>
              </a:rPr>
              <a:t>analyses</a:t>
            </a:r>
            <a:r>
              <a:rPr sz="1400" spc="-45" dirty="0">
                <a:latin typeface="Calibri"/>
                <a:cs typeface="Calibri"/>
              </a:rPr>
              <a:t> </a:t>
            </a:r>
            <a:r>
              <a:rPr sz="1400" spc="-10" dirty="0">
                <a:latin typeface="Calibri"/>
                <a:cs typeface="Calibri"/>
              </a:rPr>
              <a:t>challenging</a:t>
            </a:r>
            <a:endParaRPr sz="1400" dirty="0">
              <a:latin typeface="Calibri"/>
              <a:cs typeface="Calibri"/>
            </a:endParaRPr>
          </a:p>
        </p:txBody>
      </p:sp>
      <p:sp>
        <p:nvSpPr>
          <p:cNvPr id="28" name="Title 1">
            <a:extLst>
              <a:ext uri="{FF2B5EF4-FFF2-40B4-BE49-F238E27FC236}">
                <a16:creationId xmlns:a16="http://schemas.microsoft.com/office/drawing/2014/main" id="{27565312-1EB7-5E23-50DE-530376B81E8C}"/>
              </a:ext>
            </a:extLst>
          </p:cNvPr>
          <p:cNvSpPr>
            <a:spLocks noGrp="1"/>
          </p:cNvSpPr>
          <p:nvPr>
            <p:ph type="title"/>
          </p:nvPr>
        </p:nvSpPr>
        <p:spPr>
          <a:xfrm>
            <a:off x="457200" y="834121"/>
            <a:ext cx="8229600" cy="523220"/>
          </a:xfrm>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de-CH" sz="2800" dirty="0"/>
              <a:t>CHALLENGES</a:t>
            </a:r>
            <a:endParaRPr lang="en-US" sz="2800" dirty="0"/>
          </a:p>
        </p:txBody>
      </p:sp>
      <p:sp>
        <p:nvSpPr>
          <p:cNvPr id="29" name="object 124">
            <a:extLst>
              <a:ext uri="{FF2B5EF4-FFF2-40B4-BE49-F238E27FC236}">
                <a16:creationId xmlns:a16="http://schemas.microsoft.com/office/drawing/2014/main" id="{EF198F62-9806-8E64-2EC5-3CB75713E1FB}"/>
              </a:ext>
            </a:extLst>
          </p:cNvPr>
          <p:cNvSpPr txBox="1"/>
          <p:nvPr/>
        </p:nvSpPr>
        <p:spPr>
          <a:xfrm>
            <a:off x="179512" y="6499574"/>
            <a:ext cx="8507288" cy="230832"/>
          </a:xfrm>
          <a:prstGeom prst="rect">
            <a:avLst/>
          </a:prstGeom>
        </p:spPr>
        <p:txBody>
          <a:bodyPr vert="horz" wrap="square" lIns="0" tIns="45720" rIns="0" bIns="0" rtlCol="0">
            <a:spAutoFit/>
          </a:bodyPr>
          <a:lstStyle/>
          <a:p>
            <a:pPr marL="5880100">
              <a:lnSpc>
                <a:spcPct val="100000"/>
              </a:lnSpc>
              <a:spcBef>
                <a:spcPts val="3130"/>
              </a:spcBef>
            </a:pPr>
            <a:r>
              <a:rPr sz="1200" spc="-10" dirty="0">
                <a:latin typeface="Arial"/>
                <a:cs typeface="Arial"/>
              </a:rPr>
              <a:t>https://bioinformatics.ca/</a:t>
            </a:r>
            <a:endParaRPr sz="1200" dirty="0">
              <a:latin typeface="Arial"/>
              <a:cs typeface="Arial"/>
            </a:endParaRPr>
          </a:p>
        </p:txBody>
      </p:sp>
      <p:sp>
        <p:nvSpPr>
          <p:cNvPr id="32" name="object 25">
            <a:extLst>
              <a:ext uri="{FF2B5EF4-FFF2-40B4-BE49-F238E27FC236}">
                <a16:creationId xmlns:a16="http://schemas.microsoft.com/office/drawing/2014/main" id="{EE0806EF-9679-56DC-B7C1-903406CC9EA0}"/>
              </a:ext>
            </a:extLst>
          </p:cNvPr>
          <p:cNvSpPr txBox="1"/>
          <p:nvPr/>
        </p:nvSpPr>
        <p:spPr>
          <a:xfrm>
            <a:off x="6435211" y="5288189"/>
            <a:ext cx="1733161" cy="207686"/>
          </a:xfrm>
          <a:prstGeom prst="rect">
            <a:avLst/>
          </a:prstGeom>
        </p:spPr>
        <p:txBody>
          <a:bodyPr vert="horz" wrap="square" lIns="0" tIns="25400" rIns="0" bIns="0" rtlCol="0">
            <a:spAutoFit/>
          </a:bodyPr>
          <a:lstStyle/>
          <a:p>
            <a:pPr marR="5080">
              <a:lnSpc>
                <a:spcPts val="1370"/>
              </a:lnSpc>
              <a:spcBef>
                <a:spcPts val="200"/>
              </a:spcBef>
            </a:pPr>
            <a:r>
              <a:rPr lang="de-CH" sz="1400" dirty="0">
                <a:latin typeface="Calibri"/>
                <a:cs typeface="Calibri"/>
              </a:rPr>
              <a:t>At least 2!</a:t>
            </a:r>
            <a:endParaRPr sz="1400" dirty="0">
              <a:latin typeface="Calibri"/>
              <a:cs typeface="Calibri"/>
            </a:endParaRPr>
          </a:p>
        </p:txBody>
      </p:sp>
      <p:sp>
        <p:nvSpPr>
          <p:cNvPr id="2" name="Rectangle 1">
            <a:extLst>
              <a:ext uri="{FF2B5EF4-FFF2-40B4-BE49-F238E27FC236}">
                <a16:creationId xmlns:a16="http://schemas.microsoft.com/office/drawing/2014/main" id="{461C25CF-FFF7-1790-87A9-E50C6D9276C1}"/>
              </a:ext>
            </a:extLst>
          </p:cNvPr>
          <p:cNvSpPr/>
          <p:nvPr/>
        </p:nvSpPr>
        <p:spPr bwMode="auto">
          <a:xfrm>
            <a:off x="755576" y="1901282"/>
            <a:ext cx="7848872" cy="2475678"/>
          </a:xfrm>
          <a:prstGeom prst="rect">
            <a:avLst/>
          </a:prstGeom>
          <a:solidFill>
            <a:schemeClr val="accent1">
              <a:alpha val="36000"/>
            </a:schemeClr>
          </a:solidFill>
          <a:ln>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endParaRPr lang="en-CH">
              <a:solidFill>
                <a:schemeClr val="tx1"/>
              </a:solidFill>
              <a:latin typeface="Verdana" pitchFamily="34" charset="0"/>
            </a:endParaRPr>
          </a:p>
        </p:txBody>
      </p:sp>
    </p:spTree>
    <p:extLst>
      <p:ext uri="{BB962C8B-B14F-4D97-AF65-F5344CB8AC3E}">
        <p14:creationId xmlns:p14="http://schemas.microsoft.com/office/powerpoint/2010/main" val="1667539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extBox 114">
            <a:extLst>
              <a:ext uri="{FF2B5EF4-FFF2-40B4-BE49-F238E27FC236}">
                <a16:creationId xmlns:a16="http://schemas.microsoft.com/office/drawing/2014/main" id="{2682CEF2-5D33-E7E9-54D0-B90C8A7A79E8}"/>
              </a:ext>
            </a:extLst>
          </p:cNvPr>
          <p:cNvSpPr txBox="1"/>
          <p:nvPr/>
        </p:nvSpPr>
        <p:spPr>
          <a:xfrm>
            <a:off x="1619674" y="5060729"/>
            <a:ext cx="9489501" cy="1323439"/>
          </a:xfrm>
          <a:prstGeom prst="rect">
            <a:avLst/>
          </a:prstGeom>
          <a:noFill/>
        </p:spPr>
        <p:txBody>
          <a:bodyPr wrap="square">
            <a:spAutoFit/>
          </a:bodyPr>
          <a:lstStyle/>
          <a:p>
            <a:pPr marR="3416935" algn="l">
              <a:lnSpc>
                <a:spcPct val="100000"/>
              </a:lnSpc>
              <a:spcBef>
                <a:spcPts val="0"/>
              </a:spcBef>
            </a:pPr>
            <a:r>
              <a:rPr lang="en-GB" sz="2000" dirty="0">
                <a:latin typeface="Calibri"/>
                <a:cs typeface="Calibri"/>
              </a:rPr>
              <a:t>~5</a:t>
            </a:r>
            <a:r>
              <a:rPr lang="en-GB" sz="2000" spc="-15" dirty="0">
                <a:latin typeface="Calibri"/>
                <a:cs typeface="Calibri"/>
              </a:rPr>
              <a:t> </a:t>
            </a:r>
            <a:r>
              <a:rPr lang="en-GB" sz="2000" dirty="0">
                <a:latin typeface="Calibri"/>
                <a:cs typeface="Calibri"/>
              </a:rPr>
              <a:t>million</a:t>
            </a:r>
            <a:r>
              <a:rPr lang="en-GB" sz="2000" spc="-5" dirty="0">
                <a:latin typeface="Calibri"/>
                <a:cs typeface="Calibri"/>
              </a:rPr>
              <a:t> </a:t>
            </a:r>
            <a:r>
              <a:rPr lang="en-GB" sz="2000" dirty="0">
                <a:latin typeface="Calibri"/>
                <a:cs typeface="Calibri"/>
              </a:rPr>
              <a:t>mRNA</a:t>
            </a:r>
            <a:r>
              <a:rPr lang="en-GB" sz="2000" spc="-5" dirty="0">
                <a:latin typeface="Calibri"/>
                <a:cs typeface="Calibri"/>
              </a:rPr>
              <a:t> </a:t>
            </a:r>
            <a:r>
              <a:rPr lang="en-GB" sz="2000" dirty="0">
                <a:latin typeface="Calibri"/>
                <a:cs typeface="Calibri"/>
              </a:rPr>
              <a:t>reads</a:t>
            </a:r>
            <a:r>
              <a:rPr lang="en-GB" sz="2000" spc="-5" dirty="0">
                <a:latin typeface="Calibri"/>
                <a:cs typeface="Calibri"/>
              </a:rPr>
              <a:t> </a:t>
            </a:r>
            <a:r>
              <a:rPr lang="en-GB" sz="2000" dirty="0">
                <a:latin typeface="Calibri"/>
                <a:cs typeface="Calibri"/>
              </a:rPr>
              <a:t>provide</a:t>
            </a:r>
            <a:r>
              <a:rPr lang="en-GB" sz="2000" spc="-5" dirty="0">
                <a:latin typeface="Calibri"/>
                <a:cs typeface="Calibri"/>
              </a:rPr>
              <a:t> </a:t>
            </a:r>
            <a:r>
              <a:rPr lang="en-GB" sz="2000" spc="-10" dirty="0">
                <a:latin typeface="Calibri"/>
                <a:cs typeface="Calibri"/>
              </a:rPr>
              <a:t>90-</a:t>
            </a:r>
            <a:r>
              <a:rPr lang="en-GB" sz="2000" dirty="0">
                <a:latin typeface="Calibri"/>
                <a:cs typeface="Calibri"/>
              </a:rPr>
              <a:t>95% </a:t>
            </a:r>
            <a:r>
              <a:rPr lang="en-GB" sz="2000" spc="-25" dirty="0">
                <a:latin typeface="Calibri"/>
                <a:cs typeface="Calibri"/>
              </a:rPr>
              <a:t>of </a:t>
            </a:r>
            <a:r>
              <a:rPr lang="en-GB" sz="2000" dirty="0">
                <a:latin typeface="Calibri"/>
                <a:cs typeface="Calibri"/>
              </a:rPr>
              <a:t>ECs in a </a:t>
            </a:r>
            <a:r>
              <a:rPr lang="en-GB" sz="2000" spc="-10" dirty="0">
                <a:latin typeface="Calibri"/>
                <a:cs typeface="Calibri"/>
              </a:rPr>
              <a:t>microbiome</a:t>
            </a:r>
            <a:endParaRPr lang="en-GB" sz="2000" dirty="0">
              <a:latin typeface="Calibri"/>
              <a:cs typeface="Calibri"/>
            </a:endParaRPr>
          </a:p>
          <a:p>
            <a:pPr marR="3059430" algn="l">
              <a:lnSpc>
                <a:spcPct val="100000"/>
              </a:lnSpc>
              <a:spcBef>
                <a:spcPts val="0"/>
              </a:spcBef>
            </a:pPr>
            <a:r>
              <a:rPr lang="en-GB" sz="2000" dirty="0">
                <a:latin typeface="Calibri"/>
                <a:cs typeface="Calibri"/>
              </a:rPr>
              <a:t>With</a:t>
            </a:r>
            <a:r>
              <a:rPr lang="en-GB" sz="2000" spc="-5" dirty="0">
                <a:latin typeface="Calibri"/>
                <a:cs typeface="Calibri"/>
              </a:rPr>
              <a:t> </a:t>
            </a:r>
            <a:r>
              <a:rPr lang="en-GB" sz="2000" dirty="0">
                <a:latin typeface="Calibri"/>
                <a:cs typeface="Calibri"/>
              </a:rPr>
              <a:t>kits</a:t>
            </a:r>
            <a:r>
              <a:rPr lang="en-GB" sz="2000" spc="-5" dirty="0">
                <a:latin typeface="Calibri"/>
                <a:cs typeface="Calibri"/>
              </a:rPr>
              <a:t> </a:t>
            </a:r>
            <a:r>
              <a:rPr lang="en-GB" sz="2000" dirty="0">
                <a:latin typeface="Calibri"/>
                <a:cs typeface="Calibri"/>
              </a:rPr>
              <a:t>yielding</a:t>
            </a:r>
            <a:r>
              <a:rPr lang="en-GB" sz="2000" spc="-5" dirty="0">
                <a:latin typeface="Calibri"/>
                <a:cs typeface="Calibri"/>
              </a:rPr>
              <a:t> </a:t>
            </a:r>
            <a:r>
              <a:rPr lang="en-GB" sz="2000" dirty="0">
                <a:latin typeface="Calibri"/>
                <a:cs typeface="Calibri"/>
              </a:rPr>
              <a:t>mRNA</a:t>
            </a:r>
            <a:r>
              <a:rPr lang="en-GB" sz="2000" spc="-5" dirty="0">
                <a:latin typeface="Calibri"/>
                <a:cs typeface="Calibri"/>
              </a:rPr>
              <a:t> </a:t>
            </a:r>
            <a:r>
              <a:rPr lang="en-GB" sz="2000" dirty="0">
                <a:latin typeface="Calibri"/>
                <a:cs typeface="Calibri"/>
              </a:rPr>
              <a:t>read</a:t>
            </a:r>
            <a:r>
              <a:rPr lang="en-GB" sz="2000" spc="-5" dirty="0">
                <a:latin typeface="Calibri"/>
                <a:cs typeface="Calibri"/>
              </a:rPr>
              <a:t> </a:t>
            </a:r>
            <a:r>
              <a:rPr lang="en-GB" sz="2000" dirty="0">
                <a:latin typeface="Calibri"/>
                <a:cs typeface="Calibri"/>
              </a:rPr>
              <a:t>rates</a:t>
            </a:r>
            <a:r>
              <a:rPr lang="en-GB" sz="2000" spc="-5" dirty="0">
                <a:latin typeface="Calibri"/>
                <a:cs typeface="Calibri"/>
              </a:rPr>
              <a:t> </a:t>
            </a:r>
            <a:r>
              <a:rPr lang="en-GB" sz="2000" dirty="0">
                <a:latin typeface="Calibri"/>
                <a:cs typeface="Calibri"/>
              </a:rPr>
              <a:t>of </a:t>
            </a:r>
            <a:r>
              <a:rPr lang="en-GB" sz="2000" spc="-10" dirty="0">
                <a:latin typeface="Calibri"/>
                <a:cs typeface="Calibri"/>
              </a:rPr>
              <a:t>~25%, </a:t>
            </a:r>
            <a:r>
              <a:rPr lang="en-GB" sz="2000" dirty="0">
                <a:latin typeface="Calibri"/>
                <a:cs typeface="Calibri"/>
              </a:rPr>
              <a:t>this</a:t>
            </a:r>
            <a:r>
              <a:rPr lang="en-GB" sz="2000" spc="-10" dirty="0">
                <a:latin typeface="Calibri"/>
                <a:cs typeface="Calibri"/>
              </a:rPr>
              <a:t> </a:t>
            </a:r>
            <a:r>
              <a:rPr lang="en-GB" sz="2000" dirty="0">
                <a:latin typeface="Calibri"/>
                <a:cs typeface="Calibri"/>
              </a:rPr>
              <a:t>suggests</a:t>
            </a:r>
            <a:r>
              <a:rPr lang="en-GB" sz="2000" spc="-5" dirty="0">
                <a:latin typeface="Calibri"/>
                <a:cs typeface="Calibri"/>
              </a:rPr>
              <a:t> </a:t>
            </a:r>
            <a:r>
              <a:rPr lang="en-GB" sz="2000" dirty="0">
                <a:latin typeface="Calibri"/>
                <a:cs typeface="Calibri"/>
              </a:rPr>
              <a:t>20</a:t>
            </a:r>
            <a:r>
              <a:rPr lang="en-GB" sz="2000" spc="-5" dirty="0">
                <a:latin typeface="Calibri"/>
                <a:cs typeface="Calibri"/>
              </a:rPr>
              <a:t> </a:t>
            </a:r>
            <a:r>
              <a:rPr lang="en-GB" sz="2000" dirty="0">
                <a:latin typeface="Calibri"/>
                <a:cs typeface="Calibri"/>
              </a:rPr>
              <a:t>million/sample</a:t>
            </a:r>
            <a:r>
              <a:rPr lang="en-GB" sz="2000" spc="-5" dirty="0">
                <a:latin typeface="Calibri"/>
                <a:cs typeface="Calibri"/>
              </a:rPr>
              <a:t> </a:t>
            </a:r>
            <a:r>
              <a:rPr lang="en-GB" sz="2000" spc="-20" dirty="0">
                <a:latin typeface="Calibri"/>
                <a:cs typeface="Calibri"/>
              </a:rPr>
              <a:t>mRNA</a:t>
            </a:r>
            <a:endParaRPr lang="en-GB" sz="2000" dirty="0">
              <a:latin typeface="Calibri"/>
              <a:cs typeface="Calibri"/>
            </a:endParaRPr>
          </a:p>
        </p:txBody>
      </p:sp>
      <p:pic>
        <p:nvPicPr>
          <p:cNvPr id="161" name="object 52">
            <a:extLst>
              <a:ext uri="{FF2B5EF4-FFF2-40B4-BE49-F238E27FC236}">
                <a16:creationId xmlns:a16="http://schemas.microsoft.com/office/drawing/2014/main" id="{107AA7F8-3BCF-5CBB-8CED-D567B0DD90D4}"/>
              </a:ext>
            </a:extLst>
          </p:cNvPr>
          <p:cNvPicPr/>
          <p:nvPr/>
        </p:nvPicPr>
        <p:blipFill>
          <a:blip r:embed="rId2" cstate="print"/>
          <a:stretch>
            <a:fillRect/>
          </a:stretch>
        </p:blipFill>
        <p:spPr>
          <a:xfrm>
            <a:off x="2167072" y="1714224"/>
            <a:ext cx="3685765" cy="2606552"/>
          </a:xfrm>
          <a:prstGeom prst="rect">
            <a:avLst/>
          </a:prstGeom>
        </p:spPr>
      </p:pic>
      <p:sp>
        <p:nvSpPr>
          <p:cNvPr id="162" name="object 53">
            <a:extLst>
              <a:ext uri="{FF2B5EF4-FFF2-40B4-BE49-F238E27FC236}">
                <a16:creationId xmlns:a16="http://schemas.microsoft.com/office/drawing/2014/main" id="{EC15F93A-C4E3-6EC3-E4A9-0AFDB8FB7860}"/>
              </a:ext>
            </a:extLst>
          </p:cNvPr>
          <p:cNvSpPr txBox="1"/>
          <p:nvPr/>
        </p:nvSpPr>
        <p:spPr>
          <a:xfrm>
            <a:off x="780598" y="1627528"/>
            <a:ext cx="1386472" cy="2730235"/>
          </a:xfrm>
          <a:prstGeom prst="rect">
            <a:avLst/>
          </a:prstGeom>
        </p:spPr>
        <p:txBody>
          <a:bodyPr vert="horz" wrap="square" lIns="0" tIns="36830" rIns="0" bIns="0" rtlCol="0">
            <a:spAutoFit/>
          </a:bodyPr>
          <a:lstStyle/>
          <a:p>
            <a:pPr marR="5080">
              <a:lnSpc>
                <a:spcPct val="100000"/>
              </a:lnSpc>
              <a:spcBef>
                <a:spcPts val="290"/>
              </a:spcBef>
            </a:pPr>
            <a:r>
              <a:rPr sz="1600" spc="-20" dirty="0">
                <a:latin typeface="Calibri"/>
                <a:cs typeface="Calibri"/>
              </a:rPr>
              <a:t>1800</a:t>
            </a:r>
            <a:endParaRPr sz="1600" dirty="0">
              <a:latin typeface="Calibri"/>
              <a:cs typeface="Calibri"/>
            </a:endParaRPr>
          </a:p>
          <a:p>
            <a:pPr marR="5080">
              <a:lnSpc>
                <a:spcPct val="100000"/>
              </a:lnSpc>
              <a:spcBef>
                <a:spcPts val="190"/>
              </a:spcBef>
            </a:pPr>
            <a:r>
              <a:rPr sz="1600" spc="-20" dirty="0">
                <a:latin typeface="Calibri"/>
                <a:cs typeface="Calibri"/>
              </a:rPr>
              <a:t>1600</a:t>
            </a:r>
            <a:endParaRPr sz="1600" dirty="0">
              <a:latin typeface="Calibri"/>
              <a:cs typeface="Calibri"/>
            </a:endParaRPr>
          </a:p>
          <a:p>
            <a:pPr marR="5080">
              <a:lnSpc>
                <a:spcPct val="100000"/>
              </a:lnSpc>
              <a:spcBef>
                <a:spcPts val="195"/>
              </a:spcBef>
            </a:pPr>
            <a:r>
              <a:rPr sz="1600" spc="-20" dirty="0">
                <a:latin typeface="Calibri"/>
                <a:cs typeface="Calibri"/>
              </a:rPr>
              <a:t>1400</a:t>
            </a:r>
            <a:endParaRPr sz="1600" dirty="0">
              <a:latin typeface="Calibri"/>
              <a:cs typeface="Calibri"/>
            </a:endParaRPr>
          </a:p>
          <a:p>
            <a:pPr marR="5080">
              <a:lnSpc>
                <a:spcPct val="100000"/>
              </a:lnSpc>
              <a:spcBef>
                <a:spcPts val="190"/>
              </a:spcBef>
            </a:pPr>
            <a:r>
              <a:rPr sz="1600" spc="-20" dirty="0">
                <a:latin typeface="Calibri"/>
                <a:cs typeface="Calibri"/>
              </a:rPr>
              <a:t>1200</a:t>
            </a:r>
            <a:endParaRPr sz="1600" dirty="0">
              <a:latin typeface="Calibri"/>
              <a:cs typeface="Calibri"/>
            </a:endParaRPr>
          </a:p>
          <a:p>
            <a:pPr marR="5080">
              <a:lnSpc>
                <a:spcPct val="100000"/>
              </a:lnSpc>
              <a:spcBef>
                <a:spcPts val="195"/>
              </a:spcBef>
            </a:pPr>
            <a:r>
              <a:rPr sz="1600" spc="-20" dirty="0">
                <a:latin typeface="Calibri"/>
                <a:cs typeface="Calibri"/>
              </a:rPr>
              <a:t>1000</a:t>
            </a:r>
            <a:endParaRPr sz="1600" dirty="0">
              <a:latin typeface="Calibri"/>
              <a:cs typeface="Calibri"/>
            </a:endParaRPr>
          </a:p>
          <a:p>
            <a:pPr marR="6985">
              <a:lnSpc>
                <a:spcPct val="100000"/>
              </a:lnSpc>
              <a:spcBef>
                <a:spcPts val="190"/>
              </a:spcBef>
            </a:pPr>
            <a:r>
              <a:rPr sz="1600" spc="-25" dirty="0">
                <a:latin typeface="Calibri"/>
                <a:cs typeface="Calibri"/>
              </a:rPr>
              <a:t>800</a:t>
            </a:r>
            <a:endParaRPr sz="1600" dirty="0">
              <a:latin typeface="Calibri"/>
              <a:cs typeface="Calibri"/>
            </a:endParaRPr>
          </a:p>
          <a:p>
            <a:pPr marR="6985">
              <a:lnSpc>
                <a:spcPct val="100000"/>
              </a:lnSpc>
              <a:spcBef>
                <a:spcPts val="170"/>
              </a:spcBef>
            </a:pPr>
            <a:r>
              <a:rPr sz="1600" spc="-25" dirty="0">
                <a:latin typeface="Calibri"/>
                <a:cs typeface="Calibri"/>
              </a:rPr>
              <a:t>600</a:t>
            </a:r>
            <a:endParaRPr sz="1600" dirty="0">
              <a:latin typeface="Calibri"/>
              <a:cs typeface="Calibri"/>
            </a:endParaRPr>
          </a:p>
          <a:p>
            <a:pPr marR="6985">
              <a:lnSpc>
                <a:spcPct val="100000"/>
              </a:lnSpc>
              <a:spcBef>
                <a:spcPts val="190"/>
              </a:spcBef>
            </a:pPr>
            <a:r>
              <a:rPr sz="1600" spc="-25" dirty="0">
                <a:latin typeface="Calibri"/>
                <a:cs typeface="Calibri"/>
              </a:rPr>
              <a:t>400</a:t>
            </a:r>
            <a:endParaRPr sz="1600" dirty="0">
              <a:latin typeface="Calibri"/>
              <a:cs typeface="Calibri"/>
            </a:endParaRPr>
          </a:p>
          <a:p>
            <a:pPr marR="6985">
              <a:lnSpc>
                <a:spcPct val="100000"/>
              </a:lnSpc>
              <a:spcBef>
                <a:spcPts val="190"/>
              </a:spcBef>
            </a:pPr>
            <a:r>
              <a:rPr sz="1600" spc="-25" dirty="0">
                <a:latin typeface="Calibri"/>
                <a:cs typeface="Calibri"/>
              </a:rPr>
              <a:t>200</a:t>
            </a:r>
            <a:endParaRPr sz="1600" dirty="0">
              <a:latin typeface="Calibri"/>
              <a:cs typeface="Calibri"/>
            </a:endParaRPr>
          </a:p>
          <a:p>
            <a:pPr marR="6985">
              <a:lnSpc>
                <a:spcPct val="100000"/>
              </a:lnSpc>
              <a:spcBef>
                <a:spcPts val="195"/>
              </a:spcBef>
            </a:pPr>
            <a:r>
              <a:rPr sz="1600" dirty="0">
                <a:latin typeface="Calibri"/>
                <a:cs typeface="Calibri"/>
              </a:rPr>
              <a:t>0</a:t>
            </a:r>
          </a:p>
        </p:txBody>
      </p:sp>
      <p:sp>
        <p:nvSpPr>
          <p:cNvPr id="163" name="object 54">
            <a:extLst>
              <a:ext uri="{FF2B5EF4-FFF2-40B4-BE49-F238E27FC236}">
                <a16:creationId xmlns:a16="http://schemas.microsoft.com/office/drawing/2014/main" id="{822B5120-530F-C6EA-AFFC-FEC087796EB0}"/>
              </a:ext>
            </a:extLst>
          </p:cNvPr>
          <p:cNvSpPr txBox="1"/>
          <p:nvPr/>
        </p:nvSpPr>
        <p:spPr>
          <a:xfrm>
            <a:off x="1517255" y="2262195"/>
            <a:ext cx="246221" cy="1510610"/>
          </a:xfrm>
          <a:prstGeom prst="rect">
            <a:avLst/>
          </a:prstGeom>
        </p:spPr>
        <p:txBody>
          <a:bodyPr vert="vert270" wrap="square" lIns="0" tIns="7620" rIns="0" bIns="0" rtlCol="0">
            <a:spAutoFit/>
          </a:bodyPr>
          <a:lstStyle/>
          <a:p>
            <a:pPr marL="12700">
              <a:lnSpc>
                <a:spcPct val="100000"/>
              </a:lnSpc>
              <a:spcBef>
                <a:spcPts val="60"/>
              </a:spcBef>
            </a:pPr>
            <a:r>
              <a:rPr sz="1600" dirty="0">
                <a:latin typeface="Calibri"/>
                <a:cs typeface="Calibri"/>
              </a:rPr>
              <a:t>Number</a:t>
            </a:r>
            <a:r>
              <a:rPr sz="1600" spc="-15" dirty="0">
                <a:latin typeface="Calibri"/>
                <a:cs typeface="Calibri"/>
              </a:rPr>
              <a:t> </a:t>
            </a:r>
            <a:r>
              <a:rPr sz="1600" dirty="0">
                <a:latin typeface="Calibri"/>
                <a:cs typeface="Calibri"/>
              </a:rPr>
              <a:t>of</a:t>
            </a:r>
            <a:r>
              <a:rPr sz="1600" spc="-15" dirty="0">
                <a:latin typeface="Calibri"/>
                <a:cs typeface="Calibri"/>
              </a:rPr>
              <a:t> </a:t>
            </a:r>
            <a:r>
              <a:rPr sz="1600" spc="-25" dirty="0">
                <a:latin typeface="Calibri"/>
                <a:cs typeface="Calibri"/>
              </a:rPr>
              <a:t>ECs</a:t>
            </a:r>
            <a:endParaRPr sz="1600" dirty="0">
              <a:latin typeface="Calibri"/>
              <a:cs typeface="Calibri"/>
            </a:endParaRPr>
          </a:p>
        </p:txBody>
      </p:sp>
      <p:sp>
        <p:nvSpPr>
          <p:cNvPr id="164" name="object 55">
            <a:extLst>
              <a:ext uri="{FF2B5EF4-FFF2-40B4-BE49-F238E27FC236}">
                <a16:creationId xmlns:a16="http://schemas.microsoft.com/office/drawing/2014/main" id="{6EE584D4-7FFC-4CFA-0A73-90C18A38107F}"/>
              </a:ext>
            </a:extLst>
          </p:cNvPr>
          <p:cNvSpPr txBox="1"/>
          <p:nvPr/>
        </p:nvSpPr>
        <p:spPr>
          <a:xfrm>
            <a:off x="1433409" y="4295798"/>
            <a:ext cx="4597266" cy="408444"/>
          </a:xfrm>
          <a:prstGeom prst="rect">
            <a:avLst/>
          </a:prstGeom>
        </p:spPr>
        <p:txBody>
          <a:bodyPr vert="horz" wrap="square" lIns="0" tIns="26034" rIns="0" bIns="0" rtlCol="0">
            <a:spAutoFit/>
          </a:bodyPr>
          <a:lstStyle/>
          <a:p>
            <a:pPr>
              <a:lnSpc>
                <a:spcPct val="100000"/>
              </a:lnSpc>
              <a:spcBef>
                <a:spcPts val="204"/>
              </a:spcBef>
              <a:tabLst>
                <a:tab pos="234315" algn="l"/>
              </a:tabLst>
            </a:pPr>
            <a:r>
              <a:rPr sz="1200" spc="-50" dirty="0">
                <a:latin typeface="Calibri"/>
                <a:cs typeface="Calibri"/>
              </a:rPr>
              <a:t>0</a:t>
            </a:r>
            <a:r>
              <a:rPr sz="1200" dirty="0">
                <a:latin typeface="Calibri"/>
                <a:cs typeface="Calibri"/>
              </a:rPr>
              <a:t>	</a:t>
            </a:r>
            <a:r>
              <a:rPr lang="de-CH" sz="1200" dirty="0">
                <a:latin typeface="Calibri"/>
                <a:cs typeface="Calibri"/>
              </a:rPr>
              <a:t>             </a:t>
            </a:r>
            <a:r>
              <a:rPr sz="1200" dirty="0">
                <a:latin typeface="Calibri"/>
                <a:cs typeface="Calibri"/>
              </a:rPr>
              <a:t>2000000</a:t>
            </a:r>
            <a:r>
              <a:rPr lang="de-CH" sz="1200" dirty="0">
                <a:latin typeface="Calibri"/>
                <a:cs typeface="Calibri"/>
              </a:rPr>
              <a:t> </a:t>
            </a:r>
            <a:r>
              <a:rPr sz="1200" spc="280" dirty="0">
                <a:latin typeface="Calibri"/>
                <a:cs typeface="Calibri"/>
              </a:rPr>
              <a:t>  </a:t>
            </a:r>
            <a:r>
              <a:rPr lang="de-CH" sz="1200" spc="280" dirty="0">
                <a:latin typeface="Calibri"/>
                <a:cs typeface="Calibri"/>
              </a:rPr>
              <a:t>   </a:t>
            </a:r>
            <a:r>
              <a:rPr sz="1200" dirty="0">
                <a:latin typeface="Calibri"/>
                <a:cs typeface="Calibri"/>
              </a:rPr>
              <a:t>4000000</a:t>
            </a:r>
            <a:r>
              <a:rPr sz="1200" spc="285" dirty="0">
                <a:latin typeface="Calibri"/>
                <a:cs typeface="Calibri"/>
              </a:rPr>
              <a:t>  </a:t>
            </a:r>
            <a:r>
              <a:rPr lang="de-CH" sz="1200" spc="285" dirty="0">
                <a:latin typeface="Calibri"/>
                <a:cs typeface="Calibri"/>
              </a:rPr>
              <a:t>  </a:t>
            </a:r>
            <a:r>
              <a:rPr sz="1200" dirty="0">
                <a:latin typeface="Calibri"/>
                <a:cs typeface="Calibri"/>
              </a:rPr>
              <a:t>6000000</a:t>
            </a:r>
            <a:r>
              <a:rPr sz="1200" spc="285" dirty="0">
                <a:latin typeface="Calibri"/>
                <a:cs typeface="Calibri"/>
              </a:rPr>
              <a:t>  </a:t>
            </a:r>
            <a:r>
              <a:rPr lang="de-CH" sz="1200" spc="285" dirty="0">
                <a:latin typeface="Calibri"/>
                <a:cs typeface="Calibri"/>
              </a:rPr>
              <a:t>  </a:t>
            </a:r>
            <a:r>
              <a:rPr sz="1200" spc="-10" dirty="0">
                <a:latin typeface="Calibri"/>
                <a:cs typeface="Calibri"/>
              </a:rPr>
              <a:t>8000000</a:t>
            </a:r>
            <a:endParaRPr sz="1200" dirty="0">
              <a:latin typeface="Calibri"/>
              <a:cs typeface="Calibri"/>
            </a:endParaRPr>
          </a:p>
          <a:p>
            <a:pPr marL="359410" algn="ctr">
              <a:lnSpc>
                <a:spcPct val="100000"/>
              </a:lnSpc>
              <a:spcBef>
                <a:spcPts val="135"/>
              </a:spcBef>
            </a:pPr>
            <a:r>
              <a:rPr sz="1200" dirty="0">
                <a:latin typeface="Calibri"/>
                <a:cs typeface="Calibri"/>
              </a:rPr>
              <a:t>Number</a:t>
            </a:r>
            <a:r>
              <a:rPr sz="1200" spc="-15" dirty="0">
                <a:latin typeface="Calibri"/>
                <a:cs typeface="Calibri"/>
              </a:rPr>
              <a:t> </a:t>
            </a:r>
            <a:r>
              <a:rPr sz="1200" dirty="0">
                <a:latin typeface="Calibri"/>
                <a:cs typeface="Calibri"/>
              </a:rPr>
              <a:t>of</a:t>
            </a:r>
            <a:r>
              <a:rPr sz="1200" spc="-15" dirty="0">
                <a:latin typeface="Calibri"/>
                <a:cs typeface="Calibri"/>
              </a:rPr>
              <a:t> </a:t>
            </a:r>
            <a:r>
              <a:rPr sz="1200" spc="-10" dirty="0">
                <a:latin typeface="Calibri"/>
                <a:cs typeface="Calibri"/>
              </a:rPr>
              <a:t>Reads</a:t>
            </a:r>
            <a:endParaRPr sz="1200" dirty="0">
              <a:latin typeface="Calibri"/>
              <a:cs typeface="Calibri"/>
            </a:endParaRPr>
          </a:p>
        </p:txBody>
      </p:sp>
      <p:grpSp>
        <p:nvGrpSpPr>
          <p:cNvPr id="165" name="object 56">
            <a:extLst>
              <a:ext uri="{FF2B5EF4-FFF2-40B4-BE49-F238E27FC236}">
                <a16:creationId xmlns:a16="http://schemas.microsoft.com/office/drawing/2014/main" id="{431B76B0-F6B5-0BB4-9EDF-12257A24065F}"/>
              </a:ext>
            </a:extLst>
          </p:cNvPr>
          <p:cNvGrpSpPr/>
          <p:nvPr/>
        </p:nvGrpSpPr>
        <p:grpSpPr>
          <a:xfrm>
            <a:off x="6124646" y="1955694"/>
            <a:ext cx="967634" cy="1281030"/>
            <a:chOff x="3526119" y="6773036"/>
            <a:chExt cx="136525" cy="438784"/>
          </a:xfrm>
        </p:grpSpPr>
        <p:sp>
          <p:nvSpPr>
            <p:cNvPr id="166" name="object 57">
              <a:extLst>
                <a:ext uri="{FF2B5EF4-FFF2-40B4-BE49-F238E27FC236}">
                  <a16:creationId xmlns:a16="http://schemas.microsoft.com/office/drawing/2014/main" id="{A547DB53-75FF-14E3-FABD-CEDB95E09736}"/>
                </a:ext>
              </a:extLst>
            </p:cNvPr>
            <p:cNvSpPr/>
            <p:nvPr/>
          </p:nvSpPr>
          <p:spPr>
            <a:xfrm>
              <a:off x="3533421" y="6798087"/>
              <a:ext cx="121920" cy="0"/>
            </a:xfrm>
            <a:custGeom>
              <a:avLst/>
              <a:gdLst/>
              <a:ahLst/>
              <a:cxnLst/>
              <a:rect l="l" t="t" r="r" b="b"/>
              <a:pathLst>
                <a:path w="121920">
                  <a:moveTo>
                    <a:pt x="0" y="0"/>
                  </a:moveTo>
                  <a:lnTo>
                    <a:pt x="121920" y="0"/>
                  </a:lnTo>
                </a:path>
              </a:pathLst>
            </a:custGeom>
            <a:ln w="14287">
              <a:solidFill>
                <a:srgbClr val="FF0000"/>
              </a:solidFill>
            </a:ln>
          </p:spPr>
          <p:txBody>
            <a:bodyPr wrap="square" lIns="0" tIns="0" rIns="0" bIns="0" rtlCol="0"/>
            <a:lstStyle/>
            <a:p>
              <a:endParaRPr/>
            </a:p>
          </p:txBody>
        </p:sp>
        <p:sp>
          <p:nvSpPr>
            <p:cNvPr id="167" name="object 58">
              <a:extLst>
                <a:ext uri="{FF2B5EF4-FFF2-40B4-BE49-F238E27FC236}">
                  <a16:creationId xmlns:a16="http://schemas.microsoft.com/office/drawing/2014/main" id="{991C869A-5D18-C073-F0F9-E9C1699DE23F}"/>
                </a:ext>
              </a:extLst>
            </p:cNvPr>
            <p:cNvSpPr/>
            <p:nvPr/>
          </p:nvSpPr>
          <p:spPr>
            <a:xfrm>
              <a:off x="3572255" y="6776211"/>
              <a:ext cx="43180" cy="43180"/>
            </a:xfrm>
            <a:custGeom>
              <a:avLst/>
              <a:gdLst/>
              <a:ahLst/>
              <a:cxnLst/>
              <a:rect l="l" t="t" r="r" b="b"/>
              <a:pathLst>
                <a:path w="43179" h="43179">
                  <a:moveTo>
                    <a:pt x="21336" y="0"/>
                  </a:moveTo>
                  <a:lnTo>
                    <a:pt x="0" y="21336"/>
                  </a:lnTo>
                  <a:lnTo>
                    <a:pt x="21336" y="42672"/>
                  </a:lnTo>
                  <a:lnTo>
                    <a:pt x="42672" y="21336"/>
                  </a:lnTo>
                  <a:lnTo>
                    <a:pt x="21336" y="0"/>
                  </a:lnTo>
                  <a:close/>
                </a:path>
              </a:pathLst>
            </a:custGeom>
            <a:solidFill>
              <a:srgbClr val="FF0000"/>
            </a:solidFill>
          </p:spPr>
          <p:txBody>
            <a:bodyPr wrap="square" lIns="0" tIns="0" rIns="0" bIns="0" rtlCol="0"/>
            <a:lstStyle/>
            <a:p>
              <a:endParaRPr/>
            </a:p>
          </p:txBody>
        </p:sp>
        <p:sp>
          <p:nvSpPr>
            <p:cNvPr id="168" name="object 59">
              <a:extLst>
                <a:ext uri="{FF2B5EF4-FFF2-40B4-BE49-F238E27FC236}">
                  <a16:creationId xmlns:a16="http://schemas.microsoft.com/office/drawing/2014/main" id="{981DCE95-E391-721D-FAA5-A56FCF2A32B9}"/>
                </a:ext>
              </a:extLst>
            </p:cNvPr>
            <p:cNvSpPr/>
            <p:nvPr/>
          </p:nvSpPr>
          <p:spPr>
            <a:xfrm>
              <a:off x="3572255" y="6776211"/>
              <a:ext cx="43180" cy="43180"/>
            </a:xfrm>
            <a:custGeom>
              <a:avLst/>
              <a:gdLst/>
              <a:ahLst/>
              <a:cxnLst/>
              <a:rect l="l" t="t" r="r" b="b"/>
              <a:pathLst>
                <a:path w="43179" h="43179">
                  <a:moveTo>
                    <a:pt x="21336" y="0"/>
                  </a:moveTo>
                  <a:lnTo>
                    <a:pt x="42672" y="21336"/>
                  </a:lnTo>
                  <a:lnTo>
                    <a:pt x="21336" y="42672"/>
                  </a:lnTo>
                  <a:lnTo>
                    <a:pt x="0" y="21336"/>
                  </a:lnTo>
                  <a:lnTo>
                    <a:pt x="21336" y="0"/>
                  </a:lnTo>
                  <a:close/>
                </a:path>
              </a:pathLst>
            </a:custGeom>
            <a:ln w="6096">
              <a:solidFill>
                <a:srgbClr val="FF0000"/>
              </a:solidFill>
            </a:ln>
          </p:spPr>
          <p:txBody>
            <a:bodyPr wrap="square" lIns="0" tIns="0" rIns="0" bIns="0" rtlCol="0"/>
            <a:lstStyle/>
            <a:p>
              <a:endParaRPr/>
            </a:p>
          </p:txBody>
        </p:sp>
        <p:sp>
          <p:nvSpPr>
            <p:cNvPr id="169" name="object 60">
              <a:extLst>
                <a:ext uri="{FF2B5EF4-FFF2-40B4-BE49-F238E27FC236}">
                  <a16:creationId xmlns:a16="http://schemas.microsoft.com/office/drawing/2014/main" id="{9257F129-C6A6-C8B8-1769-CE8BBEBBC089}"/>
                </a:ext>
              </a:extLst>
            </p:cNvPr>
            <p:cNvSpPr/>
            <p:nvPr/>
          </p:nvSpPr>
          <p:spPr>
            <a:xfrm>
              <a:off x="3533421" y="6928285"/>
              <a:ext cx="121920" cy="0"/>
            </a:xfrm>
            <a:custGeom>
              <a:avLst/>
              <a:gdLst/>
              <a:ahLst/>
              <a:cxnLst/>
              <a:rect l="l" t="t" r="r" b="b"/>
              <a:pathLst>
                <a:path w="121920">
                  <a:moveTo>
                    <a:pt x="0" y="0"/>
                  </a:moveTo>
                  <a:lnTo>
                    <a:pt x="121920" y="0"/>
                  </a:lnTo>
                </a:path>
              </a:pathLst>
            </a:custGeom>
            <a:ln w="14287">
              <a:solidFill>
                <a:srgbClr val="7030A0"/>
              </a:solidFill>
            </a:ln>
          </p:spPr>
          <p:txBody>
            <a:bodyPr wrap="square" lIns="0" tIns="0" rIns="0" bIns="0" rtlCol="0"/>
            <a:lstStyle/>
            <a:p>
              <a:endParaRPr/>
            </a:p>
          </p:txBody>
        </p:sp>
        <p:sp>
          <p:nvSpPr>
            <p:cNvPr id="170" name="object 61">
              <a:extLst>
                <a:ext uri="{FF2B5EF4-FFF2-40B4-BE49-F238E27FC236}">
                  <a16:creationId xmlns:a16="http://schemas.microsoft.com/office/drawing/2014/main" id="{C8C36686-D622-FBB9-51E6-382BDCD582E2}"/>
                </a:ext>
              </a:extLst>
            </p:cNvPr>
            <p:cNvSpPr/>
            <p:nvPr/>
          </p:nvSpPr>
          <p:spPr>
            <a:xfrm>
              <a:off x="3572255" y="6904227"/>
              <a:ext cx="43180" cy="43180"/>
            </a:xfrm>
            <a:custGeom>
              <a:avLst/>
              <a:gdLst/>
              <a:ahLst/>
              <a:cxnLst/>
              <a:rect l="l" t="t" r="r" b="b"/>
              <a:pathLst>
                <a:path w="43179" h="43179">
                  <a:moveTo>
                    <a:pt x="21336" y="0"/>
                  </a:moveTo>
                  <a:lnTo>
                    <a:pt x="0" y="42672"/>
                  </a:lnTo>
                  <a:lnTo>
                    <a:pt x="42672" y="42672"/>
                  </a:lnTo>
                  <a:lnTo>
                    <a:pt x="21336" y="0"/>
                  </a:lnTo>
                  <a:close/>
                </a:path>
              </a:pathLst>
            </a:custGeom>
            <a:solidFill>
              <a:srgbClr val="7030A0"/>
            </a:solidFill>
          </p:spPr>
          <p:txBody>
            <a:bodyPr wrap="square" lIns="0" tIns="0" rIns="0" bIns="0" rtlCol="0"/>
            <a:lstStyle/>
            <a:p>
              <a:endParaRPr/>
            </a:p>
          </p:txBody>
        </p:sp>
        <p:sp>
          <p:nvSpPr>
            <p:cNvPr id="171" name="object 62">
              <a:extLst>
                <a:ext uri="{FF2B5EF4-FFF2-40B4-BE49-F238E27FC236}">
                  <a16:creationId xmlns:a16="http://schemas.microsoft.com/office/drawing/2014/main" id="{1B33340F-F404-6604-D77C-95BC8667F9C9}"/>
                </a:ext>
              </a:extLst>
            </p:cNvPr>
            <p:cNvSpPr/>
            <p:nvPr/>
          </p:nvSpPr>
          <p:spPr>
            <a:xfrm>
              <a:off x="3572255" y="6904227"/>
              <a:ext cx="43180" cy="43180"/>
            </a:xfrm>
            <a:custGeom>
              <a:avLst/>
              <a:gdLst/>
              <a:ahLst/>
              <a:cxnLst/>
              <a:rect l="l" t="t" r="r" b="b"/>
              <a:pathLst>
                <a:path w="43179" h="43179">
                  <a:moveTo>
                    <a:pt x="21336" y="0"/>
                  </a:moveTo>
                  <a:lnTo>
                    <a:pt x="42672" y="42672"/>
                  </a:lnTo>
                  <a:lnTo>
                    <a:pt x="0" y="42672"/>
                  </a:lnTo>
                  <a:lnTo>
                    <a:pt x="21336" y="0"/>
                  </a:lnTo>
                  <a:close/>
                </a:path>
              </a:pathLst>
            </a:custGeom>
            <a:ln w="6096">
              <a:solidFill>
                <a:srgbClr val="7030A0"/>
              </a:solidFill>
            </a:ln>
          </p:spPr>
          <p:txBody>
            <a:bodyPr wrap="square" lIns="0" tIns="0" rIns="0" bIns="0" rtlCol="0"/>
            <a:lstStyle/>
            <a:p>
              <a:endParaRPr/>
            </a:p>
          </p:txBody>
        </p:sp>
        <p:sp>
          <p:nvSpPr>
            <p:cNvPr id="172" name="object 63">
              <a:extLst>
                <a:ext uri="{FF2B5EF4-FFF2-40B4-BE49-F238E27FC236}">
                  <a16:creationId xmlns:a16="http://schemas.microsoft.com/office/drawing/2014/main" id="{E8FBAE68-D30D-79AC-4F59-0155BBC26180}"/>
                </a:ext>
              </a:extLst>
            </p:cNvPr>
            <p:cNvSpPr/>
            <p:nvPr/>
          </p:nvSpPr>
          <p:spPr>
            <a:xfrm>
              <a:off x="3533421" y="7058482"/>
              <a:ext cx="121920" cy="0"/>
            </a:xfrm>
            <a:custGeom>
              <a:avLst/>
              <a:gdLst/>
              <a:ahLst/>
              <a:cxnLst/>
              <a:rect l="l" t="t" r="r" b="b"/>
              <a:pathLst>
                <a:path w="121920">
                  <a:moveTo>
                    <a:pt x="0" y="0"/>
                  </a:moveTo>
                  <a:lnTo>
                    <a:pt x="121920" y="0"/>
                  </a:lnTo>
                </a:path>
              </a:pathLst>
            </a:custGeom>
            <a:ln w="14287">
              <a:solidFill>
                <a:srgbClr val="0000FF"/>
              </a:solidFill>
            </a:ln>
          </p:spPr>
          <p:txBody>
            <a:bodyPr wrap="square" lIns="0" tIns="0" rIns="0" bIns="0" rtlCol="0"/>
            <a:lstStyle/>
            <a:p>
              <a:endParaRPr/>
            </a:p>
          </p:txBody>
        </p:sp>
        <p:sp>
          <p:nvSpPr>
            <p:cNvPr id="173" name="object 64">
              <a:extLst>
                <a:ext uri="{FF2B5EF4-FFF2-40B4-BE49-F238E27FC236}">
                  <a16:creationId xmlns:a16="http://schemas.microsoft.com/office/drawing/2014/main" id="{7311B2A5-E3A6-A23B-2D13-45ACE3E3B4CB}"/>
                </a:ext>
              </a:extLst>
            </p:cNvPr>
            <p:cNvSpPr/>
            <p:nvPr/>
          </p:nvSpPr>
          <p:spPr>
            <a:xfrm>
              <a:off x="3572255" y="7035291"/>
              <a:ext cx="43180" cy="43180"/>
            </a:xfrm>
            <a:custGeom>
              <a:avLst/>
              <a:gdLst/>
              <a:ahLst/>
              <a:cxnLst/>
              <a:rect l="l" t="t" r="r" b="b"/>
              <a:pathLst>
                <a:path w="43179" h="43179">
                  <a:moveTo>
                    <a:pt x="42672" y="0"/>
                  </a:moveTo>
                  <a:lnTo>
                    <a:pt x="0" y="0"/>
                  </a:lnTo>
                  <a:lnTo>
                    <a:pt x="0" y="42671"/>
                  </a:lnTo>
                  <a:lnTo>
                    <a:pt x="42672" y="42671"/>
                  </a:lnTo>
                  <a:lnTo>
                    <a:pt x="42672" y="0"/>
                  </a:lnTo>
                  <a:close/>
                </a:path>
              </a:pathLst>
            </a:custGeom>
            <a:solidFill>
              <a:srgbClr val="0000FF"/>
            </a:solidFill>
          </p:spPr>
          <p:txBody>
            <a:bodyPr wrap="square" lIns="0" tIns="0" rIns="0" bIns="0" rtlCol="0"/>
            <a:lstStyle/>
            <a:p>
              <a:endParaRPr/>
            </a:p>
          </p:txBody>
        </p:sp>
        <p:sp>
          <p:nvSpPr>
            <p:cNvPr id="174" name="object 65">
              <a:extLst>
                <a:ext uri="{FF2B5EF4-FFF2-40B4-BE49-F238E27FC236}">
                  <a16:creationId xmlns:a16="http://schemas.microsoft.com/office/drawing/2014/main" id="{88DB9CBE-7643-88B3-8F27-4BFEB9277444}"/>
                </a:ext>
              </a:extLst>
            </p:cNvPr>
            <p:cNvSpPr/>
            <p:nvPr/>
          </p:nvSpPr>
          <p:spPr>
            <a:xfrm>
              <a:off x="3572255" y="7035291"/>
              <a:ext cx="43180" cy="43180"/>
            </a:xfrm>
            <a:custGeom>
              <a:avLst/>
              <a:gdLst/>
              <a:ahLst/>
              <a:cxnLst/>
              <a:rect l="l" t="t" r="r" b="b"/>
              <a:pathLst>
                <a:path w="43179" h="43179">
                  <a:moveTo>
                    <a:pt x="0" y="0"/>
                  </a:moveTo>
                  <a:lnTo>
                    <a:pt x="42672" y="0"/>
                  </a:lnTo>
                  <a:lnTo>
                    <a:pt x="42672" y="42672"/>
                  </a:lnTo>
                  <a:lnTo>
                    <a:pt x="0" y="42672"/>
                  </a:lnTo>
                  <a:lnTo>
                    <a:pt x="0" y="0"/>
                  </a:lnTo>
                  <a:close/>
                </a:path>
              </a:pathLst>
            </a:custGeom>
            <a:ln w="4762">
              <a:solidFill>
                <a:srgbClr val="0000FF"/>
              </a:solidFill>
            </a:ln>
          </p:spPr>
          <p:txBody>
            <a:bodyPr wrap="square" lIns="0" tIns="0" rIns="0" bIns="0" rtlCol="0"/>
            <a:lstStyle/>
            <a:p>
              <a:endParaRPr/>
            </a:p>
          </p:txBody>
        </p:sp>
        <p:sp>
          <p:nvSpPr>
            <p:cNvPr id="175" name="object 66">
              <a:extLst>
                <a:ext uri="{FF2B5EF4-FFF2-40B4-BE49-F238E27FC236}">
                  <a16:creationId xmlns:a16="http://schemas.microsoft.com/office/drawing/2014/main" id="{8649208A-B62A-A7A0-CAED-19DDB7464A05}"/>
                </a:ext>
              </a:extLst>
            </p:cNvPr>
            <p:cNvSpPr/>
            <p:nvPr/>
          </p:nvSpPr>
          <p:spPr>
            <a:xfrm>
              <a:off x="3572255" y="7035291"/>
              <a:ext cx="43180" cy="43180"/>
            </a:xfrm>
            <a:custGeom>
              <a:avLst/>
              <a:gdLst/>
              <a:ahLst/>
              <a:cxnLst/>
              <a:rect l="l" t="t" r="r" b="b"/>
              <a:pathLst>
                <a:path w="43179" h="43179">
                  <a:moveTo>
                    <a:pt x="21336" y="21335"/>
                  </a:moveTo>
                  <a:lnTo>
                    <a:pt x="0" y="42671"/>
                  </a:lnTo>
                  <a:lnTo>
                    <a:pt x="42672" y="42671"/>
                  </a:lnTo>
                  <a:lnTo>
                    <a:pt x="21336" y="21335"/>
                  </a:lnTo>
                  <a:close/>
                </a:path>
                <a:path w="43179" h="43179">
                  <a:moveTo>
                    <a:pt x="42672" y="0"/>
                  </a:moveTo>
                  <a:lnTo>
                    <a:pt x="0" y="0"/>
                  </a:lnTo>
                  <a:lnTo>
                    <a:pt x="21336" y="21335"/>
                  </a:lnTo>
                  <a:lnTo>
                    <a:pt x="42672" y="0"/>
                  </a:lnTo>
                  <a:close/>
                </a:path>
              </a:pathLst>
            </a:custGeom>
            <a:solidFill>
              <a:srgbClr val="0000FF"/>
            </a:solidFill>
          </p:spPr>
          <p:txBody>
            <a:bodyPr wrap="square" lIns="0" tIns="0" rIns="0" bIns="0" rtlCol="0"/>
            <a:lstStyle/>
            <a:p>
              <a:endParaRPr/>
            </a:p>
          </p:txBody>
        </p:sp>
        <p:sp>
          <p:nvSpPr>
            <p:cNvPr id="176" name="object 67">
              <a:extLst>
                <a:ext uri="{FF2B5EF4-FFF2-40B4-BE49-F238E27FC236}">
                  <a16:creationId xmlns:a16="http://schemas.microsoft.com/office/drawing/2014/main" id="{A51B3625-8C47-181F-4A43-E80F788C7DF8}"/>
                </a:ext>
              </a:extLst>
            </p:cNvPr>
            <p:cNvSpPr/>
            <p:nvPr/>
          </p:nvSpPr>
          <p:spPr>
            <a:xfrm>
              <a:off x="3572255" y="7035291"/>
              <a:ext cx="43180" cy="43180"/>
            </a:xfrm>
            <a:custGeom>
              <a:avLst/>
              <a:gdLst/>
              <a:ahLst/>
              <a:cxnLst/>
              <a:rect l="l" t="t" r="r" b="b"/>
              <a:pathLst>
                <a:path w="43179" h="43179">
                  <a:moveTo>
                    <a:pt x="42672" y="42672"/>
                  </a:moveTo>
                  <a:lnTo>
                    <a:pt x="0" y="0"/>
                  </a:lnTo>
                </a:path>
                <a:path w="43179" h="43179">
                  <a:moveTo>
                    <a:pt x="0" y="42672"/>
                  </a:moveTo>
                  <a:lnTo>
                    <a:pt x="42672" y="0"/>
                  </a:lnTo>
                </a:path>
              </a:pathLst>
            </a:custGeom>
            <a:ln w="4762">
              <a:solidFill>
                <a:srgbClr val="0000FF"/>
              </a:solidFill>
            </a:ln>
          </p:spPr>
          <p:txBody>
            <a:bodyPr wrap="square" lIns="0" tIns="0" rIns="0" bIns="0" rtlCol="0"/>
            <a:lstStyle/>
            <a:p>
              <a:endParaRPr/>
            </a:p>
          </p:txBody>
        </p:sp>
        <p:sp>
          <p:nvSpPr>
            <p:cNvPr id="177" name="object 68">
              <a:extLst>
                <a:ext uri="{FF2B5EF4-FFF2-40B4-BE49-F238E27FC236}">
                  <a16:creationId xmlns:a16="http://schemas.microsoft.com/office/drawing/2014/main" id="{89ABC605-729F-ADAD-6589-CA2DC25ACA23}"/>
                </a:ext>
              </a:extLst>
            </p:cNvPr>
            <p:cNvSpPr/>
            <p:nvPr/>
          </p:nvSpPr>
          <p:spPr>
            <a:xfrm>
              <a:off x="3533421" y="7188680"/>
              <a:ext cx="121920" cy="0"/>
            </a:xfrm>
            <a:custGeom>
              <a:avLst/>
              <a:gdLst/>
              <a:ahLst/>
              <a:cxnLst/>
              <a:rect l="l" t="t" r="r" b="b"/>
              <a:pathLst>
                <a:path w="121920">
                  <a:moveTo>
                    <a:pt x="0" y="0"/>
                  </a:moveTo>
                  <a:lnTo>
                    <a:pt x="121920" y="0"/>
                  </a:lnTo>
                </a:path>
              </a:pathLst>
            </a:custGeom>
            <a:ln w="14287">
              <a:solidFill>
                <a:srgbClr val="FFC000"/>
              </a:solidFill>
            </a:ln>
          </p:spPr>
          <p:txBody>
            <a:bodyPr wrap="square" lIns="0" tIns="0" rIns="0" bIns="0" rtlCol="0"/>
            <a:lstStyle/>
            <a:p>
              <a:endParaRPr/>
            </a:p>
          </p:txBody>
        </p:sp>
        <p:sp>
          <p:nvSpPr>
            <p:cNvPr id="178" name="object 69">
              <a:extLst>
                <a:ext uri="{FF2B5EF4-FFF2-40B4-BE49-F238E27FC236}">
                  <a16:creationId xmlns:a16="http://schemas.microsoft.com/office/drawing/2014/main" id="{003F77BA-95F2-D1C1-E2E9-E9FD44C07ADE}"/>
                </a:ext>
              </a:extLst>
            </p:cNvPr>
            <p:cNvSpPr/>
            <p:nvPr/>
          </p:nvSpPr>
          <p:spPr>
            <a:xfrm>
              <a:off x="3572255" y="7166355"/>
              <a:ext cx="43180" cy="43180"/>
            </a:xfrm>
            <a:custGeom>
              <a:avLst/>
              <a:gdLst/>
              <a:ahLst/>
              <a:cxnLst/>
              <a:rect l="l" t="t" r="r" b="b"/>
              <a:pathLst>
                <a:path w="43179" h="43179">
                  <a:moveTo>
                    <a:pt x="42672" y="0"/>
                  </a:moveTo>
                  <a:lnTo>
                    <a:pt x="0" y="0"/>
                  </a:lnTo>
                  <a:lnTo>
                    <a:pt x="0" y="42672"/>
                  </a:lnTo>
                  <a:lnTo>
                    <a:pt x="42672" y="42672"/>
                  </a:lnTo>
                  <a:lnTo>
                    <a:pt x="42672" y="0"/>
                  </a:lnTo>
                  <a:close/>
                </a:path>
              </a:pathLst>
            </a:custGeom>
            <a:solidFill>
              <a:srgbClr val="FF9900"/>
            </a:solidFill>
          </p:spPr>
          <p:txBody>
            <a:bodyPr wrap="square" lIns="0" tIns="0" rIns="0" bIns="0" rtlCol="0"/>
            <a:lstStyle/>
            <a:p>
              <a:endParaRPr/>
            </a:p>
          </p:txBody>
        </p:sp>
        <p:sp>
          <p:nvSpPr>
            <p:cNvPr id="179" name="object 70">
              <a:extLst>
                <a:ext uri="{FF2B5EF4-FFF2-40B4-BE49-F238E27FC236}">
                  <a16:creationId xmlns:a16="http://schemas.microsoft.com/office/drawing/2014/main" id="{D4A6BB17-4DDB-B2A3-7025-4AADBFA8DCE6}"/>
                </a:ext>
              </a:extLst>
            </p:cNvPr>
            <p:cNvSpPr/>
            <p:nvPr/>
          </p:nvSpPr>
          <p:spPr>
            <a:xfrm>
              <a:off x="3572255" y="7166355"/>
              <a:ext cx="43180" cy="43180"/>
            </a:xfrm>
            <a:custGeom>
              <a:avLst/>
              <a:gdLst/>
              <a:ahLst/>
              <a:cxnLst/>
              <a:rect l="l" t="t" r="r" b="b"/>
              <a:pathLst>
                <a:path w="43179" h="43179">
                  <a:moveTo>
                    <a:pt x="0" y="0"/>
                  </a:moveTo>
                  <a:lnTo>
                    <a:pt x="42672" y="0"/>
                  </a:lnTo>
                  <a:lnTo>
                    <a:pt x="42672" y="42672"/>
                  </a:lnTo>
                  <a:lnTo>
                    <a:pt x="0" y="42672"/>
                  </a:lnTo>
                  <a:lnTo>
                    <a:pt x="0" y="0"/>
                  </a:lnTo>
                  <a:close/>
                </a:path>
              </a:pathLst>
            </a:custGeom>
            <a:ln w="4762">
              <a:solidFill>
                <a:srgbClr val="FF9900"/>
              </a:solidFill>
            </a:ln>
          </p:spPr>
          <p:txBody>
            <a:bodyPr wrap="square" lIns="0" tIns="0" rIns="0" bIns="0" rtlCol="0"/>
            <a:lstStyle/>
            <a:p>
              <a:endParaRPr/>
            </a:p>
          </p:txBody>
        </p:sp>
        <p:sp>
          <p:nvSpPr>
            <p:cNvPr id="180" name="object 71">
              <a:extLst>
                <a:ext uri="{FF2B5EF4-FFF2-40B4-BE49-F238E27FC236}">
                  <a16:creationId xmlns:a16="http://schemas.microsoft.com/office/drawing/2014/main" id="{EF14E176-6BA9-AF82-EB62-2C4CE52D7713}"/>
                </a:ext>
              </a:extLst>
            </p:cNvPr>
            <p:cNvSpPr/>
            <p:nvPr/>
          </p:nvSpPr>
          <p:spPr>
            <a:xfrm>
              <a:off x="3572255" y="7166355"/>
              <a:ext cx="21590" cy="43180"/>
            </a:xfrm>
            <a:custGeom>
              <a:avLst/>
              <a:gdLst/>
              <a:ahLst/>
              <a:cxnLst/>
              <a:rect l="l" t="t" r="r" b="b"/>
              <a:pathLst>
                <a:path w="21589" h="43179">
                  <a:moveTo>
                    <a:pt x="21336" y="21336"/>
                  </a:moveTo>
                  <a:lnTo>
                    <a:pt x="0" y="42672"/>
                  </a:lnTo>
                  <a:lnTo>
                    <a:pt x="21336" y="42672"/>
                  </a:lnTo>
                  <a:lnTo>
                    <a:pt x="21336" y="21336"/>
                  </a:lnTo>
                  <a:close/>
                </a:path>
                <a:path w="21589" h="43179">
                  <a:moveTo>
                    <a:pt x="21336" y="0"/>
                  </a:moveTo>
                  <a:lnTo>
                    <a:pt x="0" y="0"/>
                  </a:lnTo>
                  <a:lnTo>
                    <a:pt x="21336" y="21336"/>
                  </a:lnTo>
                  <a:lnTo>
                    <a:pt x="21336" y="0"/>
                  </a:lnTo>
                  <a:close/>
                </a:path>
              </a:pathLst>
            </a:custGeom>
            <a:solidFill>
              <a:srgbClr val="FF9900"/>
            </a:solidFill>
          </p:spPr>
          <p:txBody>
            <a:bodyPr wrap="square" lIns="0" tIns="0" rIns="0" bIns="0" rtlCol="0"/>
            <a:lstStyle/>
            <a:p>
              <a:endParaRPr/>
            </a:p>
          </p:txBody>
        </p:sp>
        <p:sp>
          <p:nvSpPr>
            <p:cNvPr id="181" name="object 72">
              <a:extLst>
                <a:ext uri="{FF2B5EF4-FFF2-40B4-BE49-F238E27FC236}">
                  <a16:creationId xmlns:a16="http://schemas.microsoft.com/office/drawing/2014/main" id="{C092C152-CBA1-E263-05F5-398AFCC5ECCE}"/>
                </a:ext>
              </a:extLst>
            </p:cNvPr>
            <p:cNvSpPr/>
            <p:nvPr/>
          </p:nvSpPr>
          <p:spPr>
            <a:xfrm>
              <a:off x="3572255" y="7166355"/>
              <a:ext cx="43180" cy="43180"/>
            </a:xfrm>
            <a:custGeom>
              <a:avLst/>
              <a:gdLst/>
              <a:ahLst/>
              <a:cxnLst/>
              <a:rect l="l" t="t" r="r" b="b"/>
              <a:pathLst>
                <a:path w="43179" h="43179">
                  <a:moveTo>
                    <a:pt x="42672" y="42672"/>
                  </a:moveTo>
                  <a:lnTo>
                    <a:pt x="0" y="0"/>
                  </a:lnTo>
                </a:path>
                <a:path w="43179" h="43179">
                  <a:moveTo>
                    <a:pt x="21336" y="0"/>
                  </a:moveTo>
                  <a:lnTo>
                    <a:pt x="21336" y="42672"/>
                  </a:lnTo>
                </a:path>
                <a:path w="43179" h="43179">
                  <a:moveTo>
                    <a:pt x="0" y="42672"/>
                  </a:moveTo>
                  <a:lnTo>
                    <a:pt x="42672" y="0"/>
                  </a:lnTo>
                </a:path>
              </a:pathLst>
            </a:custGeom>
            <a:ln w="4762">
              <a:solidFill>
                <a:srgbClr val="FFC000"/>
              </a:solidFill>
            </a:ln>
          </p:spPr>
          <p:txBody>
            <a:bodyPr wrap="square" lIns="0" tIns="0" rIns="0" bIns="0" rtlCol="0"/>
            <a:lstStyle/>
            <a:p>
              <a:endParaRPr/>
            </a:p>
          </p:txBody>
        </p:sp>
      </p:grpSp>
      <p:sp>
        <p:nvSpPr>
          <p:cNvPr id="182" name="object 73">
            <a:extLst>
              <a:ext uri="{FF2B5EF4-FFF2-40B4-BE49-F238E27FC236}">
                <a16:creationId xmlns:a16="http://schemas.microsoft.com/office/drawing/2014/main" id="{D8AEB5DE-B08F-9DF2-0E73-DCBCBD63D372}"/>
              </a:ext>
            </a:extLst>
          </p:cNvPr>
          <p:cNvSpPr txBox="1"/>
          <p:nvPr/>
        </p:nvSpPr>
        <p:spPr>
          <a:xfrm>
            <a:off x="6876256" y="1821974"/>
            <a:ext cx="895750" cy="1378775"/>
          </a:xfrm>
          <a:prstGeom prst="rect">
            <a:avLst/>
          </a:prstGeom>
        </p:spPr>
        <p:txBody>
          <a:bodyPr vert="horz" wrap="square" lIns="0" tIns="13335" rIns="0" bIns="0" rtlCol="0">
            <a:spAutoFit/>
          </a:bodyPr>
          <a:lstStyle/>
          <a:p>
            <a:pPr marR="5080">
              <a:lnSpc>
                <a:spcPct val="142200"/>
              </a:lnSpc>
              <a:spcBef>
                <a:spcPts val="105"/>
              </a:spcBef>
            </a:pPr>
            <a:r>
              <a:rPr sz="1600" spc="-10" dirty="0">
                <a:latin typeface="Calibri"/>
                <a:cs typeface="Calibri"/>
              </a:rPr>
              <a:t>deepsea</a:t>
            </a:r>
            <a:r>
              <a:rPr sz="1600" spc="500" dirty="0">
                <a:latin typeface="Calibri"/>
                <a:cs typeface="Calibri"/>
              </a:rPr>
              <a:t> </a:t>
            </a:r>
            <a:r>
              <a:rPr sz="1600" spc="-10" dirty="0">
                <a:latin typeface="Calibri"/>
                <a:cs typeface="Calibri"/>
              </a:rPr>
              <a:t>kimchi</a:t>
            </a:r>
            <a:r>
              <a:rPr sz="1600" spc="500" dirty="0">
                <a:latin typeface="Calibri"/>
                <a:cs typeface="Calibri"/>
              </a:rPr>
              <a:t> </a:t>
            </a:r>
            <a:r>
              <a:rPr sz="1600" spc="-10" dirty="0">
                <a:latin typeface="Calibri"/>
                <a:cs typeface="Calibri"/>
              </a:rPr>
              <a:t>mouse</a:t>
            </a:r>
            <a:r>
              <a:rPr sz="1600" spc="500" dirty="0">
                <a:latin typeface="Calibri"/>
                <a:cs typeface="Calibri"/>
              </a:rPr>
              <a:t> </a:t>
            </a:r>
            <a:r>
              <a:rPr sz="1600" spc="-25" dirty="0">
                <a:latin typeface="Calibri"/>
                <a:cs typeface="Calibri"/>
              </a:rPr>
              <a:t>cow</a:t>
            </a:r>
            <a:endParaRPr sz="1600" dirty="0">
              <a:latin typeface="Calibri"/>
              <a:cs typeface="Calibri"/>
            </a:endParaRPr>
          </a:p>
        </p:txBody>
      </p:sp>
      <p:sp>
        <p:nvSpPr>
          <p:cNvPr id="183" name="Title 1">
            <a:extLst>
              <a:ext uri="{FF2B5EF4-FFF2-40B4-BE49-F238E27FC236}">
                <a16:creationId xmlns:a16="http://schemas.microsoft.com/office/drawing/2014/main" id="{1A13F760-84B7-3625-8984-89CD2C95E830}"/>
              </a:ext>
            </a:extLst>
          </p:cNvPr>
          <p:cNvSpPr>
            <a:spLocks noGrp="1"/>
          </p:cNvSpPr>
          <p:nvPr>
            <p:ph type="title"/>
          </p:nvPr>
        </p:nvSpPr>
        <p:spPr>
          <a:xfrm>
            <a:off x="457200" y="834121"/>
            <a:ext cx="8229600" cy="523220"/>
          </a:xfrm>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de-CH" sz="2800" dirty="0"/>
              <a:t>HOW MANY READS IS ENOUGH</a:t>
            </a:r>
            <a:endParaRPr lang="en-US" sz="2800" dirty="0"/>
          </a:p>
        </p:txBody>
      </p:sp>
      <p:sp>
        <p:nvSpPr>
          <p:cNvPr id="2" name="object 124">
            <a:extLst>
              <a:ext uri="{FF2B5EF4-FFF2-40B4-BE49-F238E27FC236}">
                <a16:creationId xmlns:a16="http://schemas.microsoft.com/office/drawing/2014/main" id="{98FF7775-D712-3F60-CF38-0516A8739D5B}"/>
              </a:ext>
            </a:extLst>
          </p:cNvPr>
          <p:cNvSpPr txBox="1"/>
          <p:nvPr/>
        </p:nvSpPr>
        <p:spPr>
          <a:xfrm>
            <a:off x="-612576" y="1364409"/>
            <a:ext cx="9589770" cy="230832"/>
          </a:xfrm>
          <a:prstGeom prst="rect">
            <a:avLst/>
          </a:prstGeom>
        </p:spPr>
        <p:txBody>
          <a:bodyPr vert="horz" wrap="square" lIns="0" tIns="45720" rIns="0" bIns="0" rtlCol="0">
            <a:spAutoFit/>
          </a:bodyPr>
          <a:lstStyle/>
          <a:p>
            <a:pPr marL="5880100">
              <a:lnSpc>
                <a:spcPct val="100000"/>
              </a:lnSpc>
              <a:spcBef>
                <a:spcPts val="3130"/>
              </a:spcBef>
            </a:pPr>
            <a:r>
              <a:rPr sz="1200" spc="-10" dirty="0">
                <a:latin typeface="Arial"/>
                <a:cs typeface="Arial"/>
              </a:rPr>
              <a:t>https://bioinformatics.ca/</a:t>
            </a:r>
            <a:endParaRPr sz="1200" dirty="0">
              <a:latin typeface="Arial"/>
              <a:cs typeface="Arial"/>
            </a:endParaRPr>
          </a:p>
        </p:txBody>
      </p:sp>
      <p:sp>
        <p:nvSpPr>
          <p:cNvPr id="3" name="Rectangle 2">
            <a:extLst>
              <a:ext uri="{FF2B5EF4-FFF2-40B4-BE49-F238E27FC236}">
                <a16:creationId xmlns:a16="http://schemas.microsoft.com/office/drawing/2014/main" id="{80517A24-5F66-1CF7-C358-1B161D2CD51D}"/>
              </a:ext>
            </a:extLst>
          </p:cNvPr>
          <p:cNvSpPr/>
          <p:nvPr/>
        </p:nvSpPr>
        <p:spPr bwMode="auto">
          <a:xfrm>
            <a:off x="1619672" y="4989165"/>
            <a:ext cx="6152334" cy="1583603"/>
          </a:xfrm>
          <a:prstGeom prst="rect">
            <a:avLst/>
          </a:prstGeom>
          <a:solidFill>
            <a:schemeClr val="accent1">
              <a:alpha val="36000"/>
            </a:schemeClr>
          </a:solidFill>
          <a:ln>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endParaRPr lang="en-CH">
              <a:solidFill>
                <a:schemeClr val="tx1"/>
              </a:solidFill>
              <a:latin typeface="Verdana" pitchFamily="34" charset="0"/>
            </a:endParaRPr>
          </a:p>
        </p:txBody>
      </p:sp>
    </p:spTree>
    <p:extLst>
      <p:ext uri="{BB962C8B-B14F-4D97-AF65-F5344CB8AC3E}">
        <p14:creationId xmlns:p14="http://schemas.microsoft.com/office/powerpoint/2010/main" val="1517541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Content Placeholder 64">
            <a:extLst>
              <a:ext uri="{FF2B5EF4-FFF2-40B4-BE49-F238E27FC236}">
                <a16:creationId xmlns:a16="http://schemas.microsoft.com/office/drawing/2014/main" id="{00C2C5C7-8B2B-D23B-E69E-BBDB1187B04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1208" y="1484315"/>
            <a:ext cx="7901584" cy="4897437"/>
          </a:xfrm>
        </p:spPr>
      </p:pic>
      <p:sp>
        <p:nvSpPr>
          <p:cNvPr id="63" name="Title 1">
            <a:extLst>
              <a:ext uri="{FF2B5EF4-FFF2-40B4-BE49-F238E27FC236}">
                <a16:creationId xmlns:a16="http://schemas.microsoft.com/office/drawing/2014/main" id="{2D9DE7EF-DF89-6683-8F22-7A7346BD19C3}"/>
              </a:ext>
            </a:extLst>
          </p:cNvPr>
          <p:cNvSpPr>
            <a:spLocks noGrp="1"/>
          </p:cNvSpPr>
          <p:nvPr>
            <p:ph type="title"/>
          </p:nvPr>
        </p:nvSpPr>
        <p:spPr>
          <a:xfrm>
            <a:off x="457200" y="834121"/>
            <a:ext cx="8229600" cy="523220"/>
          </a:xfrm>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de-CH" sz="2800" dirty="0"/>
              <a:t>WORKFLOW</a:t>
            </a:r>
            <a:endParaRPr lang="en-US" sz="2800" dirty="0"/>
          </a:p>
        </p:txBody>
      </p:sp>
      <p:sp>
        <p:nvSpPr>
          <p:cNvPr id="67" name="TextBox 66">
            <a:extLst>
              <a:ext uri="{FF2B5EF4-FFF2-40B4-BE49-F238E27FC236}">
                <a16:creationId xmlns:a16="http://schemas.microsoft.com/office/drawing/2014/main" id="{6C7CDE14-7B8F-4001-50AB-2353F800C5DB}"/>
              </a:ext>
            </a:extLst>
          </p:cNvPr>
          <p:cNvSpPr txBox="1"/>
          <p:nvPr/>
        </p:nvSpPr>
        <p:spPr>
          <a:xfrm>
            <a:off x="4361500" y="2780930"/>
            <a:ext cx="285656" cy="461665"/>
          </a:xfrm>
          <a:prstGeom prst="rect">
            <a:avLst/>
          </a:prstGeom>
          <a:noFill/>
        </p:spPr>
        <p:txBody>
          <a:bodyPr wrap="none" rtlCol="0">
            <a:spAutoFit/>
          </a:bodyPr>
          <a:lstStyle/>
          <a:p>
            <a:pPr>
              <a:lnSpc>
                <a:spcPct val="100000"/>
              </a:lnSpc>
            </a:pPr>
            <a:r>
              <a:rPr lang="en-CH" sz="2400" dirty="0">
                <a:solidFill>
                  <a:srgbClr val="FF0000"/>
                </a:solidFill>
                <a:latin typeface="Calibri" panose="020F0502020204030204" pitchFamily="34" charset="0"/>
                <a:cs typeface="Calibri" panose="020F0502020204030204" pitchFamily="34" charset="0"/>
              </a:rPr>
              <a:t>!</a:t>
            </a:r>
          </a:p>
        </p:txBody>
      </p:sp>
      <p:sp>
        <p:nvSpPr>
          <p:cNvPr id="3" name="Oval 2">
            <a:extLst>
              <a:ext uri="{FF2B5EF4-FFF2-40B4-BE49-F238E27FC236}">
                <a16:creationId xmlns:a16="http://schemas.microsoft.com/office/drawing/2014/main" id="{824F4047-6C88-6214-A715-2643A1D35090}"/>
              </a:ext>
            </a:extLst>
          </p:cNvPr>
          <p:cNvSpPr/>
          <p:nvPr/>
        </p:nvSpPr>
        <p:spPr bwMode="auto">
          <a:xfrm>
            <a:off x="457200" y="3068960"/>
            <a:ext cx="370384" cy="504056"/>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CH"/>
          </a:p>
        </p:txBody>
      </p:sp>
      <p:sp>
        <p:nvSpPr>
          <p:cNvPr id="5" name="Oval 4">
            <a:extLst>
              <a:ext uri="{FF2B5EF4-FFF2-40B4-BE49-F238E27FC236}">
                <a16:creationId xmlns:a16="http://schemas.microsoft.com/office/drawing/2014/main" id="{65C91483-3547-8B56-DBF7-63EDB09FEF1B}"/>
              </a:ext>
            </a:extLst>
          </p:cNvPr>
          <p:cNvSpPr/>
          <p:nvPr/>
        </p:nvSpPr>
        <p:spPr bwMode="auto">
          <a:xfrm>
            <a:off x="3131840" y="1503083"/>
            <a:ext cx="4680520" cy="1009277"/>
          </a:xfrm>
          <a:prstGeom prst="ellipse">
            <a:avLst/>
          </a:prstGeom>
          <a:noFill/>
          <a:ln>
            <a:solidFill>
              <a:srgbClr val="FF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endParaRPr lang="en-CH" dirty="0">
              <a:solidFill>
                <a:schemeClr val="tx1"/>
              </a:solidFill>
              <a:latin typeface="Verdana" pitchFamily="34" charset="0"/>
            </a:endParaRPr>
          </a:p>
        </p:txBody>
      </p:sp>
    </p:spTree>
    <p:extLst>
      <p:ext uri="{BB962C8B-B14F-4D97-AF65-F5344CB8AC3E}">
        <p14:creationId xmlns:p14="http://schemas.microsoft.com/office/powerpoint/2010/main" val="2872469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ject 13">
            <a:extLst>
              <a:ext uri="{FF2B5EF4-FFF2-40B4-BE49-F238E27FC236}">
                <a16:creationId xmlns:a16="http://schemas.microsoft.com/office/drawing/2014/main" id="{EE69545B-9F4B-D931-EB26-E74965107CEF}"/>
              </a:ext>
            </a:extLst>
          </p:cNvPr>
          <p:cNvPicPr/>
          <p:nvPr/>
        </p:nvPicPr>
        <p:blipFill rotWithShape="1">
          <a:blip r:embed="rId2" cstate="print"/>
          <a:srcRect b="71188"/>
          <a:stretch/>
        </p:blipFill>
        <p:spPr>
          <a:xfrm>
            <a:off x="4067051" y="1556555"/>
            <a:ext cx="4537603" cy="2000345"/>
          </a:xfrm>
          <a:prstGeom prst="rect">
            <a:avLst/>
          </a:prstGeom>
        </p:spPr>
      </p:pic>
      <p:sp>
        <p:nvSpPr>
          <p:cNvPr id="6" name="Title 1">
            <a:extLst>
              <a:ext uri="{FF2B5EF4-FFF2-40B4-BE49-F238E27FC236}">
                <a16:creationId xmlns:a16="http://schemas.microsoft.com/office/drawing/2014/main" id="{8A31291F-0025-82F5-ED15-143628319044}"/>
              </a:ext>
            </a:extLst>
          </p:cNvPr>
          <p:cNvSpPr>
            <a:spLocks noGrp="1"/>
          </p:cNvSpPr>
          <p:nvPr>
            <p:ph type="title"/>
          </p:nvPr>
        </p:nvSpPr>
        <p:spPr>
          <a:xfrm>
            <a:off x="457200" y="834121"/>
            <a:ext cx="8229600" cy="523220"/>
          </a:xfrm>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de-CH" sz="2800" dirty="0" err="1"/>
              <a:t>Preprocessing</a:t>
            </a:r>
            <a:endParaRPr lang="en-US" sz="2800" dirty="0"/>
          </a:p>
        </p:txBody>
      </p:sp>
      <p:sp>
        <p:nvSpPr>
          <p:cNvPr id="13" name="object 9">
            <a:extLst>
              <a:ext uri="{FF2B5EF4-FFF2-40B4-BE49-F238E27FC236}">
                <a16:creationId xmlns:a16="http://schemas.microsoft.com/office/drawing/2014/main" id="{B6E42F65-E391-F6A2-2417-FF8D0859AD96}"/>
              </a:ext>
            </a:extLst>
          </p:cNvPr>
          <p:cNvSpPr txBox="1"/>
          <p:nvPr/>
        </p:nvSpPr>
        <p:spPr>
          <a:xfrm>
            <a:off x="825357" y="1538325"/>
            <a:ext cx="2946933" cy="2237151"/>
          </a:xfrm>
          <a:prstGeom prst="rect">
            <a:avLst/>
          </a:prstGeom>
        </p:spPr>
        <p:txBody>
          <a:bodyPr vert="horz" wrap="square" lIns="0" tIns="20955" rIns="0" bIns="0" rtlCol="0">
            <a:spAutoFit/>
          </a:bodyPr>
          <a:lstStyle/>
          <a:p>
            <a:pPr marR="5080" algn="l">
              <a:lnSpc>
                <a:spcPct val="100000"/>
              </a:lnSpc>
              <a:spcBef>
                <a:spcPts val="0"/>
              </a:spcBef>
              <a:spcAft>
                <a:spcPts val="0"/>
              </a:spcAft>
            </a:pPr>
            <a:r>
              <a:rPr sz="1600" b="0" i="1" spc="-10" dirty="0" err="1">
                <a:latin typeface="Calibri" panose="020F0502020204030204" pitchFamily="34" charset="0"/>
                <a:cs typeface="Calibri" panose="020F0502020204030204" pitchFamily="34" charset="0"/>
              </a:rPr>
              <a:t>Trimmomatic</a:t>
            </a:r>
            <a:r>
              <a:rPr sz="1600" b="0" i="1" spc="-10" dirty="0">
                <a:latin typeface="Calibri" panose="020F0502020204030204" pitchFamily="34" charset="0"/>
                <a:cs typeface="Calibri" panose="020F0502020204030204" pitchFamily="34" charset="0"/>
              </a:rPr>
              <a:t> </a:t>
            </a:r>
            <a:r>
              <a:rPr lang="de-CH" sz="1600" b="0" i="1" spc="-10" dirty="0">
                <a:latin typeface="Calibri" panose="020F0502020204030204" pitchFamily="34" charset="0"/>
                <a:cs typeface="Calibri" panose="020F0502020204030204" pitchFamily="34" charset="0"/>
              </a:rPr>
              <a:t> - </a:t>
            </a:r>
            <a:r>
              <a:rPr lang="de-CH" sz="1600" b="0" spc="-10" dirty="0" err="1">
                <a:latin typeface="Calibri" panose="020F0502020204030204" pitchFamily="34" charset="0"/>
                <a:cs typeface="Calibri" panose="020F0502020204030204" pitchFamily="34" charset="0"/>
              </a:rPr>
              <a:t>removal</a:t>
            </a:r>
            <a:r>
              <a:rPr lang="de-CH" sz="1600" b="0" spc="-10" dirty="0">
                <a:latin typeface="Calibri" panose="020F0502020204030204" pitchFamily="34" charset="0"/>
                <a:cs typeface="Calibri" panose="020F0502020204030204" pitchFamily="34" charset="0"/>
              </a:rPr>
              <a:t> </a:t>
            </a:r>
            <a:r>
              <a:rPr lang="de-CH" sz="1600" b="0" spc="-10" dirty="0" err="1">
                <a:latin typeface="Calibri" panose="020F0502020204030204" pitchFamily="34" charset="0"/>
                <a:cs typeface="Calibri" panose="020F0502020204030204" pitchFamily="34" charset="0"/>
              </a:rPr>
              <a:t>of</a:t>
            </a:r>
            <a:r>
              <a:rPr lang="de-CH" sz="1600" b="0" spc="-10" dirty="0">
                <a:latin typeface="Calibri" panose="020F0502020204030204" pitchFamily="34" charset="0"/>
                <a:cs typeface="Calibri" panose="020F0502020204030204" pitchFamily="34" charset="0"/>
              </a:rPr>
              <a:t>: </a:t>
            </a:r>
          </a:p>
          <a:p>
            <a:pPr marL="285750" marR="5080" indent="-285750" algn="l">
              <a:lnSpc>
                <a:spcPct val="100000"/>
              </a:lnSpc>
              <a:spcBef>
                <a:spcPts val="0"/>
              </a:spcBef>
              <a:spcAft>
                <a:spcPts val="0"/>
              </a:spcAft>
              <a:buFont typeface="Arial" panose="020B0604020202020204" pitchFamily="34" charset="0"/>
              <a:buChar char="•"/>
            </a:pPr>
            <a:r>
              <a:rPr lang="de-CH" sz="1600" b="0" spc="-10" dirty="0" err="1">
                <a:latin typeface="Calibri" panose="020F0502020204030204" pitchFamily="34" charset="0"/>
                <a:cs typeface="Calibri" panose="020F0502020204030204" pitchFamily="34" charset="0"/>
              </a:rPr>
              <a:t>low</a:t>
            </a:r>
            <a:r>
              <a:rPr lang="de-CH" sz="1600" b="0" spc="-10" dirty="0">
                <a:latin typeface="Calibri" panose="020F0502020204030204" pitchFamily="34" charset="0"/>
                <a:cs typeface="Calibri" panose="020F0502020204030204" pitchFamily="34" charset="0"/>
              </a:rPr>
              <a:t> </a:t>
            </a:r>
            <a:r>
              <a:rPr lang="de-CH" sz="1600" b="0" spc="-10" dirty="0" err="1">
                <a:latin typeface="Calibri" panose="020F0502020204030204" pitchFamily="34" charset="0"/>
                <a:cs typeface="Calibri" panose="020F0502020204030204" pitchFamily="34" charset="0"/>
              </a:rPr>
              <a:t>quality</a:t>
            </a:r>
            <a:endParaRPr lang="de-CH" sz="1600" b="0" spc="-10" dirty="0">
              <a:latin typeface="Calibri" panose="020F0502020204030204" pitchFamily="34" charset="0"/>
              <a:cs typeface="Calibri" panose="020F0502020204030204" pitchFamily="34" charset="0"/>
            </a:endParaRPr>
          </a:p>
          <a:p>
            <a:pPr marL="285750" marR="5080" indent="-285750" algn="l">
              <a:lnSpc>
                <a:spcPct val="100000"/>
              </a:lnSpc>
              <a:spcBef>
                <a:spcPts val="0"/>
              </a:spcBef>
              <a:spcAft>
                <a:spcPts val="0"/>
              </a:spcAft>
              <a:buFont typeface="Arial" panose="020B0604020202020204" pitchFamily="34" charset="0"/>
              <a:buChar char="•"/>
            </a:pPr>
            <a:r>
              <a:rPr lang="de-CH" sz="1600" b="0" spc="-10" dirty="0" err="1">
                <a:latin typeface="Calibri" panose="020F0502020204030204" pitchFamily="34" charset="0"/>
                <a:cs typeface="Calibri" panose="020F0502020204030204" pitchFamily="34" charset="0"/>
              </a:rPr>
              <a:t>Adaptors</a:t>
            </a:r>
            <a:endParaRPr lang="de-CH" sz="1600" b="0" spc="-10" dirty="0">
              <a:latin typeface="Calibri" panose="020F0502020204030204" pitchFamily="34" charset="0"/>
              <a:cs typeface="Calibri" panose="020F0502020204030204" pitchFamily="34" charset="0"/>
            </a:endParaRPr>
          </a:p>
          <a:p>
            <a:pPr marR="5080" algn="l">
              <a:lnSpc>
                <a:spcPct val="100000"/>
              </a:lnSpc>
              <a:spcBef>
                <a:spcPts val="0"/>
              </a:spcBef>
              <a:spcAft>
                <a:spcPts val="0"/>
              </a:spcAft>
            </a:pPr>
            <a:r>
              <a:rPr lang="de-CH" sz="1600" b="0" i="1" dirty="0">
                <a:latin typeface="Calibri" panose="020F0502020204030204" pitchFamily="34" charset="0"/>
                <a:cs typeface="Calibri" panose="020F0502020204030204" pitchFamily="34" charset="0"/>
              </a:rPr>
              <a:t>BWA/BLAT </a:t>
            </a:r>
            <a:r>
              <a:rPr lang="de-CH" sz="1600" b="0" dirty="0">
                <a:latin typeface="Calibri" panose="020F0502020204030204" pitchFamily="34" charset="0"/>
                <a:cs typeface="Calibri" panose="020F0502020204030204" pitchFamily="34" charset="0"/>
              </a:rPr>
              <a:t>– </a:t>
            </a:r>
            <a:r>
              <a:rPr lang="de-CH" sz="1600" b="0" dirty="0" err="1">
                <a:latin typeface="Calibri" panose="020F0502020204030204" pitchFamily="34" charset="0"/>
                <a:cs typeface="Calibri" panose="020F0502020204030204" pitchFamily="34" charset="0"/>
              </a:rPr>
              <a:t>alignment</a:t>
            </a:r>
            <a:r>
              <a:rPr lang="de-CH" sz="1600" b="0" dirty="0">
                <a:latin typeface="Calibri" panose="020F0502020204030204" pitchFamily="34" charset="0"/>
                <a:cs typeface="Calibri" panose="020F0502020204030204" pitchFamily="34" charset="0"/>
              </a:rPr>
              <a:t> </a:t>
            </a:r>
            <a:r>
              <a:rPr lang="de-CH" sz="1600" b="0" dirty="0" err="1">
                <a:latin typeface="Calibri" panose="020F0502020204030204" pitchFamily="34" charset="0"/>
                <a:cs typeface="Calibri" panose="020F0502020204030204" pitchFamily="34" charset="0"/>
              </a:rPr>
              <a:t>of</a:t>
            </a:r>
            <a:r>
              <a:rPr lang="de-CH" sz="1600" b="0" dirty="0">
                <a:latin typeface="Calibri" panose="020F0502020204030204" pitchFamily="34" charset="0"/>
                <a:cs typeface="Calibri" panose="020F0502020204030204" pitchFamily="34" charset="0"/>
              </a:rPr>
              <a:t> </a:t>
            </a:r>
            <a:r>
              <a:rPr lang="de-CH" sz="1600" b="0" dirty="0" err="1">
                <a:latin typeface="Calibri" panose="020F0502020204030204" pitchFamily="34" charset="0"/>
                <a:cs typeface="Calibri" panose="020F0502020204030204" pitchFamily="34" charset="0"/>
              </a:rPr>
              <a:t>reads</a:t>
            </a:r>
            <a:r>
              <a:rPr lang="de-CH" sz="1600" b="0" dirty="0">
                <a:latin typeface="Calibri" panose="020F0502020204030204" pitchFamily="34" charset="0"/>
                <a:cs typeface="Calibri" panose="020F0502020204030204" pitchFamily="34" charset="0"/>
              </a:rPr>
              <a:t> </a:t>
            </a:r>
            <a:r>
              <a:rPr lang="de-CH" sz="1600" b="0" dirty="0" err="1">
                <a:latin typeface="Calibri" panose="020F0502020204030204" pitchFamily="34" charset="0"/>
                <a:cs typeface="Calibri" panose="020F0502020204030204" pitchFamily="34" charset="0"/>
              </a:rPr>
              <a:t>to</a:t>
            </a:r>
            <a:r>
              <a:rPr lang="de-CH" sz="1600" b="0" dirty="0">
                <a:latin typeface="Calibri" panose="020F0502020204030204" pitchFamily="34" charset="0"/>
                <a:cs typeface="Calibri" panose="020F0502020204030204" pitchFamily="34" charset="0"/>
              </a:rPr>
              <a:t> (and </a:t>
            </a:r>
            <a:r>
              <a:rPr lang="de-CH" sz="1600" b="0" dirty="0" err="1">
                <a:latin typeface="Calibri" panose="020F0502020204030204" pitchFamily="34" charset="0"/>
                <a:cs typeface="Calibri" panose="020F0502020204030204" pitchFamily="34" charset="0"/>
              </a:rPr>
              <a:t>removal</a:t>
            </a:r>
            <a:r>
              <a:rPr lang="de-CH" sz="1600" b="0" dirty="0">
                <a:latin typeface="Calibri" panose="020F0502020204030204" pitchFamily="34" charset="0"/>
                <a:cs typeface="Calibri" panose="020F0502020204030204" pitchFamily="34" charset="0"/>
              </a:rPr>
              <a:t>)</a:t>
            </a:r>
          </a:p>
          <a:p>
            <a:pPr marL="285750" marR="5080" indent="-285750" algn="l">
              <a:lnSpc>
                <a:spcPct val="100000"/>
              </a:lnSpc>
              <a:spcBef>
                <a:spcPts val="0"/>
              </a:spcBef>
              <a:spcAft>
                <a:spcPts val="0"/>
              </a:spcAft>
              <a:buFont typeface="Arial" panose="020B0604020202020204" pitchFamily="34" charset="0"/>
              <a:buChar char="•"/>
            </a:pPr>
            <a:r>
              <a:rPr lang="de-CH" sz="1600" b="0" dirty="0">
                <a:latin typeface="Calibri" panose="020F0502020204030204" pitchFamily="34" charset="0"/>
                <a:cs typeface="Calibri" panose="020F0502020204030204" pitchFamily="34" charset="0"/>
              </a:rPr>
              <a:t>Host </a:t>
            </a:r>
            <a:r>
              <a:rPr lang="de-CH" sz="1600" b="0" dirty="0" err="1">
                <a:latin typeface="Calibri" panose="020F0502020204030204" pitchFamily="34" charset="0"/>
                <a:cs typeface="Calibri" panose="020F0502020204030204" pitchFamily="34" charset="0"/>
              </a:rPr>
              <a:t>transcriptome</a:t>
            </a:r>
            <a:endParaRPr lang="de-CH" sz="1600" b="0" dirty="0">
              <a:latin typeface="Calibri" panose="020F0502020204030204" pitchFamily="34" charset="0"/>
              <a:cs typeface="Calibri" panose="020F0502020204030204" pitchFamily="34" charset="0"/>
            </a:endParaRPr>
          </a:p>
          <a:p>
            <a:pPr marL="285750" marR="5080" indent="-285750" algn="l">
              <a:lnSpc>
                <a:spcPct val="100000"/>
              </a:lnSpc>
              <a:spcBef>
                <a:spcPts val="0"/>
              </a:spcBef>
              <a:spcAft>
                <a:spcPts val="0"/>
              </a:spcAft>
              <a:buFont typeface="Arial" panose="020B0604020202020204" pitchFamily="34" charset="0"/>
              <a:buChar char="•"/>
            </a:pPr>
            <a:r>
              <a:rPr sz="1600" b="0" dirty="0">
                <a:latin typeface="Calibri" panose="020F0502020204030204" pitchFamily="34" charset="0"/>
                <a:cs typeface="Calibri" panose="020F0502020204030204" pitchFamily="34" charset="0"/>
              </a:rPr>
              <a:t>rRNA</a:t>
            </a:r>
            <a:r>
              <a:rPr sz="1600" b="0" spc="-15" dirty="0">
                <a:latin typeface="Calibri" panose="020F0502020204030204" pitchFamily="34" charset="0"/>
                <a:cs typeface="Calibri" panose="020F0502020204030204" pitchFamily="34" charset="0"/>
              </a:rPr>
              <a:t> </a:t>
            </a:r>
            <a:r>
              <a:rPr lang="de-CH" sz="1600" b="0" dirty="0" err="1">
                <a:latin typeface="Calibri" panose="020F0502020204030204" pitchFamily="34" charset="0"/>
                <a:cs typeface="Calibri" panose="020F0502020204030204" pitchFamily="34" charset="0"/>
              </a:rPr>
              <a:t>databases</a:t>
            </a:r>
            <a:endParaRPr lang="de-CH" sz="1600" b="0" dirty="0">
              <a:latin typeface="Calibri" panose="020F0502020204030204" pitchFamily="34" charset="0"/>
              <a:cs typeface="Calibri" panose="020F0502020204030204" pitchFamily="34" charset="0"/>
            </a:endParaRPr>
          </a:p>
          <a:p>
            <a:pPr marR="5080" algn="l">
              <a:lnSpc>
                <a:spcPct val="100000"/>
              </a:lnSpc>
              <a:spcBef>
                <a:spcPts val="0"/>
              </a:spcBef>
              <a:spcAft>
                <a:spcPts val="0"/>
              </a:spcAft>
            </a:pPr>
            <a:r>
              <a:rPr lang="de-CH" sz="1600" b="0" i="1" dirty="0" err="1">
                <a:latin typeface="Calibri" panose="020F0502020204030204" pitchFamily="34" charset="0"/>
                <a:cs typeface="Calibri" panose="020F0502020204030204" pitchFamily="34" charset="0"/>
              </a:rPr>
              <a:t>SortMeRNA</a:t>
            </a:r>
            <a:r>
              <a:rPr lang="de-CH" sz="1600" b="0" i="1" dirty="0">
                <a:latin typeface="Calibri" panose="020F0502020204030204" pitchFamily="34" charset="0"/>
                <a:cs typeface="Calibri" panose="020F0502020204030204" pitchFamily="34" charset="0"/>
              </a:rPr>
              <a:t>/Infernal </a:t>
            </a:r>
            <a:r>
              <a:rPr lang="de-CH" sz="1600" b="0" dirty="0">
                <a:latin typeface="Calibri" panose="020F0502020204030204" pitchFamily="34" charset="0"/>
                <a:cs typeface="Calibri" panose="020F0502020204030204" pitchFamily="34" charset="0"/>
              </a:rPr>
              <a:t>– </a:t>
            </a:r>
            <a:r>
              <a:rPr lang="de-CH" sz="1600" b="0" dirty="0" err="1">
                <a:latin typeface="Calibri" panose="020F0502020204030204" pitchFamily="34" charset="0"/>
                <a:cs typeface="Calibri" panose="020F0502020204030204" pitchFamily="34" charset="0"/>
              </a:rPr>
              <a:t>removal</a:t>
            </a:r>
            <a:r>
              <a:rPr lang="de-CH" sz="1600" b="0" dirty="0">
                <a:latin typeface="Calibri" panose="020F0502020204030204" pitchFamily="34" charset="0"/>
                <a:cs typeface="Calibri" panose="020F0502020204030204" pitchFamily="34" charset="0"/>
              </a:rPr>
              <a:t> </a:t>
            </a:r>
            <a:r>
              <a:rPr lang="de-CH" sz="1600" b="0" dirty="0" err="1">
                <a:latin typeface="Calibri" panose="020F0502020204030204" pitchFamily="34" charset="0"/>
                <a:cs typeface="Calibri" panose="020F0502020204030204" pitchFamily="34" charset="0"/>
              </a:rPr>
              <a:t>of</a:t>
            </a:r>
            <a:r>
              <a:rPr lang="de-CH" sz="1600" b="0" dirty="0">
                <a:latin typeface="Calibri" panose="020F0502020204030204" pitchFamily="34" charset="0"/>
                <a:cs typeface="Calibri" panose="020F0502020204030204" pitchFamily="34" charset="0"/>
              </a:rPr>
              <a:t> rRNA</a:t>
            </a:r>
          </a:p>
        </p:txBody>
      </p:sp>
      <p:sp>
        <p:nvSpPr>
          <p:cNvPr id="44" name="Rectangle 43">
            <a:extLst>
              <a:ext uri="{FF2B5EF4-FFF2-40B4-BE49-F238E27FC236}">
                <a16:creationId xmlns:a16="http://schemas.microsoft.com/office/drawing/2014/main" id="{4207B50C-8EF1-7358-2F11-9B9DA3C1A24A}"/>
              </a:ext>
            </a:extLst>
          </p:cNvPr>
          <p:cNvSpPr/>
          <p:nvPr/>
        </p:nvSpPr>
        <p:spPr bwMode="auto">
          <a:xfrm>
            <a:off x="581566" y="1484784"/>
            <a:ext cx="3168352" cy="2276775"/>
          </a:xfrm>
          <a:prstGeom prst="rect">
            <a:avLst/>
          </a:prstGeom>
          <a:solidFill>
            <a:schemeClr val="accent1">
              <a:alpha val="36000"/>
            </a:schemeClr>
          </a:solidFill>
          <a:ln>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endParaRPr lang="en-CH" dirty="0">
              <a:solidFill>
                <a:schemeClr val="tx1"/>
              </a:solidFill>
              <a:latin typeface="Verdana" pitchFamily="34" charset="0"/>
            </a:endParaRPr>
          </a:p>
        </p:txBody>
      </p:sp>
      <p:sp>
        <p:nvSpPr>
          <p:cNvPr id="109" name="object 2">
            <a:extLst>
              <a:ext uri="{FF2B5EF4-FFF2-40B4-BE49-F238E27FC236}">
                <a16:creationId xmlns:a16="http://schemas.microsoft.com/office/drawing/2014/main" id="{A1634443-E95F-0330-A290-CE92B1B75BD6}"/>
              </a:ext>
            </a:extLst>
          </p:cNvPr>
          <p:cNvSpPr txBox="1"/>
          <p:nvPr/>
        </p:nvSpPr>
        <p:spPr>
          <a:xfrm>
            <a:off x="2129192" y="6164776"/>
            <a:ext cx="517525" cy="167354"/>
          </a:xfrm>
          <a:prstGeom prst="rect">
            <a:avLst/>
          </a:prstGeom>
        </p:spPr>
        <p:txBody>
          <a:bodyPr vert="horz" wrap="square" lIns="0" tIns="13335" rIns="0" bIns="0" rtlCol="0">
            <a:spAutoFit/>
          </a:bodyPr>
          <a:lstStyle/>
          <a:p>
            <a:pPr>
              <a:lnSpc>
                <a:spcPct val="100000"/>
              </a:lnSpc>
              <a:spcBef>
                <a:spcPts val="105"/>
              </a:spcBef>
            </a:pPr>
            <a:r>
              <a:rPr sz="1000" dirty="0">
                <a:solidFill>
                  <a:srgbClr val="FFFFFF"/>
                </a:solidFill>
                <a:latin typeface="Calibri"/>
                <a:cs typeface="Calibri"/>
              </a:rPr>
              <a:t>Module</a:t>
            </a:r>
            <a:r>
              <a:rPr sz="1000" spc="-35" dirty="0">
                <a:solidFill>
                  <a:srgbClr val="FFFFFF"/>
                </a:solidFill>
                <a:latin typeface="Calibri"/>
                <a:cs typeface="Calibri"/>
              </a:rPr>
              <a:t> </a:t>
            </a:r>
            <a:r>
              <a:rPr sz="1000" spc="-50" dirty="0">
                <a:solidFill>
                  <a:srgbClr val="FFFFFF"/>
                </a:solidFill>
                <a:latin typeface="Calibri"/>
                <a:cs typeface="Calibri"/>
              </a:rPr>
              <a:t>6</a:t>
            </a:r>
            <a:endParaRPr sz="1000">
              <a:latin typeface="Calibri"/>
              <a:cs typeface="Calibri"/>
            </a:endParaRPr>
          </a:p>
        </p:txBody>
      </p:sp>
      <p:pic>
        <p:nvPicPr>
          <p:cNvPr id="3" name="Picture 2" descr="A comparison of a graph&#10;&#10;Description automatically generated with medium confidence">
            <a:extLst>
              <a:ext uri="{FF2B5EF4-FFF2-40B4-BE49-F238E27FC236}">
                <a16:creationId xmlns:a16="http://schemas.microsoft.com/office/drawing/2014/main" id="{B2927C5A-660B-5F10-ADE2-9A084C90D5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9462" y="3668389"/>
            <a:ext cx="2503576" cy="3045285"/>
          </a:xfrm>
          <a:prstGeom prst="rect">
            <a:avLst/>
          </a:prstGeom>
        </p:spPr>
      </p:pic>
      <p:sp>
        <p:nvSpPr>
          <p:cNvPr id="9" name="TextBox 8">
            <a:extLst>
              <a:ext uri="{FF2B5EF4-FFF2-40B4-BE49-F238E27FC236}">
                <a16:creationId xmlns:a16="http://schemas.microsoft.com/office/drawing/2014/main" id="{A99C0F39-8E74-5422-F533-4AF6463EA6E1}"/>
              </a:ext>
            </a:extLst>
          </p:cNvPr>
          <p:cNvSpPr txBox="1"/>
          <p:nvPr/>
        </p:nvSpPr>
        <p:spPr>
          <a:xfrm>
            <a:off x="6367069" y="3775476"/>
            <a:ext cx="2503576" cy="2431435"/>
          </a:xfrm>
          <a:prstGeom prst="rect">
            <a:avLst/>
          </a:prstGeom>
          <a:noFill/>
        </p:spPr>
        <p:txBody>
          <a:bodyPr wrap="square" lIns="72000">
            <a:spAutoFit/>
          </a:bodyPr>
          <a:lstStyle/>
          <a:p>
            <a:pPr algn="l">
              <a:lnSpc>
                <a:spcPct val="100000"/>
              </a:lnSpc>
            </a:pPr>
            <a:r>
              <a:rPr lang="en-GB" dirty="0"/>
              <a:t>(A) Percentage of remaining RNA </a:t>
            </a:r>
            <a:r>
              <a:rPr lang="en-GB" dirty="0" err="1"/>
              <a:t>afer</a:t>
            </a:r>
            <a:r>
              <a:rPr lang="en-GB" dirty="0"/>
              <a:t> depletion using the </a:t>
            </a:r>
            <a:r>
              <a:rPr lang="en-GB" dirty="0" err="1"/>
              <a:t>diferent</a:t>
            </a:r>
            <a:r>
              <a:rPr lang="en-GB" dirty="0"/>
              <a:t> depletion kits compared. </a:t>
            </a:r>
            <a:r>
              <a:rPr lang="en-GB" dirty="0" err="1"/>
              <a:t>Te</a:t>
            </a:r>
            <a:endParaRPr lang="en-GB" dirty="0"/>
          </a:p>
          <a:p>
            <a:pPr algn="l">
              <a:lnSpc>
                <a:spcPct val="100000"/>
              </a:lnSpc>
            </a:pPr>
            <a:r>
              <a:rPr lang="en-GB" dirty="0"/>
              <a:t>input of 2.5 µg total RNA was set to 100%. </a:t>
            </a:r>
          </a:p>
          <a:p>
            <a:pPr algn="l">
              <a:lnSpc>
                <a:spcPct val="100000"/>
              </a:lnSpc>
            </a:pPr>
            <a:endParaRPr lang="en-GB" dirty="0"/>
          </a:p>
          <a:p>
            <a:pPr algn="l">
              <a:lnSpc>
                <a:spcPct val="100000"/>
              </a:lnSpc>
            </a:pPr>
            <a:endParaRPr lang="en-GB" dirty="0"/>
          </a:p>
          <a:p>
            <a:pPr algn="l">
              <a:lnSpc>
                <a:spcPct val="100000"/>
              </a:lnSpc>
            </a:pPr>
            <a:endParaRPr lang="en-GB" dirty="0"/>
          </a:p>
          <a:p>
            <a:pPr algn="l">
              <a:lnSpc>
                <a:spcPct val="100000"/>
              </a:lnSpc>
            </a:pPr>
            <a:endParaRPr lang="en-GB" dirty="0"/>
          </a:p>
          <a:p>
            <a:pPr algn="l">
              <a:lnSpc>
                <a:spcPct val="100000"/>
              </a:lnSpc>
            </a:pPr>
            <a:endParaRPr lang="en-GB" dirty="0"/>
          </a:p>
          <a:p>
            <a:pPr algn="l">
              <a:lnSpc>
                <a:spcPct val="100000"/>
              </a:lnSpc>
            </a:pPr>
            <a:endParaRPr lang="en-GB" dirty="0"/>
          </a:p>
          <a:p>
            <a:pPr algn="l">
              <a:lnSpc>
                <a:spcPct val="100000"/>
              </a:lnSpc>
            </a:pPr>
            <a:endParaRPr lang="en-GB" dirty="0"/>
          </a:p>
          <a:p>
            <a:pPr algn="l">
              <a:lnSpc>
                <a:spcPct val="100000"/>
              </a:lnSpc>
            </a:pPr>
            <a:r>
              <a:rPr lang="en-GB" dirty="0"/>
              <a:t>(B) Remaining 16S and 23S rRNA </a:t>
            </a:r>
            <a:r>
              <a:rPr lang="en-GB" dirty="0" err="1"/>
              <a:t>afer</a:t>
            </a:r>
            <a:r>
              <a:rPr lang="en-GB" dirty="0"/>
              <a:t> depletion with the </a:t>
            </a:r>
            <a:r>
              <a:rPr lang="en-GB" dirty="0" err="1"/>
              <a:t>diferent</a:t>
            </a:r>
            <a:endParaRPr lang="en-GB" dirty="0"/>
          </a:p>
          <a:p>
            <a:pPr algn="l">
              <a:lnSpc>
                <a:spcPct val="100000"/>
              </a:lnSpc>
            </a:pPr>
            <a:r>
              <a:rPr lang="en-GB" dirty="0"/>
              <a:t>kits compared to the untreated RNA determined by the Bioanalyzer electropherograms. RP, </a:t>
            </a:r>
            <a:r>
              <a:rPr lang="en-GB" dirty="0" err="1"/>
              <a:t>riboPOOLs</a:t>
            </a:r>
            <a:r>
              <a:rPr lang="en-GB" dirty="0"/>
              <a:t>; RZ,</a:t>
            </a:r>
          </a:p>
          <a:p>
            <a:pPr algn="l">
              <a:lnSpc>
                <a:spcPct val="100000"/>
              </a:lnSpc>
            </a:pPr>
            <a:r>
              <a:rPr lang="en-GB" dirty="0" err="1"/>
              <a:t>RiboZero</a:t>
            </a:r>
            <a:r>
              <a:rPr lang="en-GB" dirty="0"/>
              <a:t>; BP, biotinylated probes; RM, </a:t>
            </a:r>
            <a:r>
              <a:rPr lang="en-GB" dirty="0" err="1"/>
              <a:t>RiboMinus</a:t>
            </a:r>
            <a:r>
              <a:rPr lang="en-GB" dirty="0"/>
              <a:t>; ME, </a:t>
            </a:r>
            <a:r>
              <a:rPr lang="en-GB" dirty="0" err="1"/>
              <a:t>MICROBExpress</a:t>
            </a:r>
            <a:r>
              <a:rPr lang="en-GB" dirty="0"/>
              <a:t>.</a:t>
            </a:r>
            <a:endParaRPr lang="en-CH" dirty="0"/>
          </a:p>
        </p:txBody>
      </p:sp>
      <p:sp>
        <p:nvSpPr>
          <p:cNvPr id="10" name="TextBox 9">
            <a:extLst>
              <a:ext uri="{FF2B5EF4-FFF2-40B4-BE49-F238E27FC236}">
                <a16:creationId xmlns:a16="http://schemas.microsoft.com/office/drawing/2014/main" id="{47916075-FF49-A417-2BD9-88AD7DF94AC8}"/>
              </a:ext>
            </a:extLst>
          </p:cNvPr>
          <p:cNvSpPr txBox="1"/>
          <p:nvPr/>
        </p:nvSpPr>
        <p:spPr>
          <a:xfrm>
            <a:off x="7765214" y="6616211"/>
            <a:ext cx="1135247" cy="194925"/>
          </a:xfrm>
          <a:prstGeom prst="rect">
            <a:avLst/>
          </a:prstGeom>
          <a:noFill/>
        </p:spPr>
        <p:txBody>
          <a:bodyPr wrap="none" rtlCol="0">
            <a:spAutoFit/>
          </a:bodyPr>
          <a:lstStyle/>
          <a:p>
            <a:r>
              <a:rPr lang="en-CH" dirty="0"/>
              <a:t>Wahl et al. 2022</a:t>
            </a:r>
          </a:p>
        </p:txBody>
      </p:sp>
    </p:spTree>
    <p:extLst>
      <p:ext uri="{BB962C8B-B14F-4D97-AF65-F5344CB8AC3E}">
        <p14:creationId xmlns:p14="http://schemas.microsoft.com/office/powerpoint/2010/main" val="992433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Content Placeholder 64">
            <a:extLst>
              <a:ext uri="{FF2B5EF4-FFF2-40B4-BE49-F238E27FC236}">
                <a16:creationId xmlns:a16="http://schemas.microsoft.com/office/drawing/2014/main" id="{00C2C5C7-8B2B-D23B-E69E-BBDB1187B04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1208" y="1484315"/>
            <a:ext cx="7901584" cy="4897437"/>
          </a:xfrm>
        </p:spPr>
      </p:pic>
      <p:sp>
        <p:nvSpPr>
          <p:cNvPr id="63" name="Title 1">
            <a:extLst>
              <a:ext uri="{FF2B5EF4-FFF2-40B4-BE49-F238E27FC236}">
                <a16:creationId xmlns:a16="http://schemas.microsoft.com/office/drawing/2014/main" id="{2D9DE7EF-DF89-6683-8F22-7A7346BD19C3}"/>
              </a:ext>
            </a:extLst>
          </p:cNvPr>
          <p:cNvSpPr>
            <a:spLocks noGrp="1"/>
          </p:cNvSpPr>
          <p:nvPr>
            <p:ph type="title"/>
          </p:nvPr>
        </p:nvSpPr>
        <p:spPr>
          <a:xfrm>
            <a:off x="457200" y="834121"/>
            <a:ext cx="8229600" cy="523220"/>
          </a:xfrm>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de-CH" sz="2800" dirty="0"/>
              <a:t>WORKFLOW</a:t>
            </a:r>
            <a:endParaRPr lang="en-US" sz="2800" dirty="0"/>
          </a:p>
        </p:txBody>
      </p:sp>
      <p:sp>
        <p:nvSpPr>
          <p:cNvPr id="67" name="TextBox 66">
            <a:extLst>
              <a:ext uri="{FF2B5EF4-FFF2-40B4-BE49-F238E27FC236}">
                <a16:creationId xmlns:a16="http://schemas.microsoft.com/office/drawing/2014/main" id="{6C7CDE14-7B8F-4001-50AB-2353F800C5DB}"/>
              </a:ext>
            </a:extLst>
          </p:cNvPr>
          <p:cNvSpPr txBox="1"/>
          <p:nvPr/>
        </p:nvSpPr>
        <p:spPr>
          <a:xfrm>
            <a:off x="4361500" y="2780930"/>
            <a:ext cx="285656" cy="461665"/>
          </a:xfrm>
          <a:prstGeom prst="rect">
            <a:avLst/>
          </a:prstGeom>
          <a:noFill/>
        </p:spPr>
        <p:txBody>
          <a:bodyPr wrap="none" rtlCol="0">
            <a:spAutoFit/>
          </a:bodyPr>
          <a:lstStyle/>
          <a:p>
            <a:pPr>
              <a:lnSpc>
                <a:spcPct val="100000"/>
              </a:lnSpc>
            </a:pPr>
            <a:r>
              <a:rPr lang="en-CH" sz="2400" dirty="0">
                <a:solidFill>
                  <a:srgbClr val="FF0000"/>
                </a:solidFill>
                <a:latin typeface="Calibri" panose="020F0502020204030204" pitchFamily="34" charset="0"/>
                <a:cs typeface="Calibri" panose="020F0502020204030204" pitchFamily="34" charset="0"/>
              </a:rPr>
              <a:t>!</a:t>
            </a:r>
          </a:p>
        </p:txBody>
      </p:sp>
      <p:sp>
        <p:nvSpPr>
          <p:cNvPr id="3" name="Oval 2">
            <a:extLst>
              <a:ext uri="{FF2B5EF4-FFF2-40B4-BE49-F238E27FC236}">
                <a16:creationId xmlns:a16="http://schemas.microsoft.com/office/drawing/2014/main" id="{824F4047-6C88-6214-A715-2643A1D35090}"/>
              </a:ext>
            </a:extLst>
          </p:cNvPr>
          <p:cNvSpPr/>
          <p:nvPr/>
        </p:nvSpPr>
        <p:spPr bwMode="auto">
          <a:xfrm>
            <a:off x="457200" y="3068960"/>
            <a:ext cx="370384" cy="504056"/>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CH"/>
          </a:p>
        </p:txBody>
      </p:sp>
      <p:sp>
        <p:nvSpPr>
          <p:cNvPr id="5" name="Oval 4">
            <a:extLst>
              <a:ext uri="{FF2B5EF4-FFF2-40B4-BE49-F238E27FC236}">
                <a16:creationId xmlns:a16="http://schemas.microsoft.com/office/drawing/2014/main" id="{65C91483-3547-8B56-DBF7-63EDB09FEF1B}"/>
              </a:ext>
            </a:extLst>
          </p:cNvPr>
          <p:cNvSpPr/>
          <p:nvPr/>
        </p:nvSpPr>
        <p:spPr bwMode="auto">
          <a:xfrm>
            <a:off x="2771800" y="2480491"/>
            <a:ext cx="4680520" cy="1009277"/>
          </a:xfrm>
          <a:prstGeom prst="ellipse">
            <a:avLst/>
          </a:prstGeom>
          <a:noFill/>
          <a:ln>
            <a:solidFill>
              <a:srgbClr val="FF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endParaRPr lang="en-CH" dirty="0">
              <a:solidFill>
                <a:schemeClr val="tx1"/>
              </a:solidFill>
              <a:latin typeface="Verdana" pitchFamily="34" charset="0"/>
            </a:endParaRPr>
          </a:p>
        </p:txBody>
      </p:sp>
    </p:spTree>
    <p:extLst>
      <p:ext uri="{BB962C8B-B14F-4D97-AF65-F5344CB8AC3E}">
        <p14:creationId xmlns:p14="http://schemas.microsoft.com/office/powerpoint/2010/main" val="705912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335C79-74FD-2C75-C4B5-727885AA2CA5}"/>
              </a:ext>
            </a:extLst>
          </p:cNvPr>
          <p:cNvSpPr>
            <a:spLocks noGrp="1"/>
          </p:cNvSpPr>
          <p:nvPr>
            <p:ph idx="1"/>
          </p:nvPr>
        </p:nvSpPr>
        <p:spPr/>
        <p:txBody>
          <a:bodyPr/>
          <a:lstStyle/>
          <a:p>
            <a:pPr>
              <a:buFont typeface="Arial" panose="020B0604020202020204" pitchFamily="34" charset="0"/>
              <a:buChar char="•"/>
            </a:pPr>
            <a:r>
              <a:rPr lang="en-GB" dirty="0">
                <a:latin typeface="TimesNewRomanPSMT"/>
              </a:rPr>
              <a:t>Reads assigned to the rRNA database can be used for taxonomic classification </a:t>
            </a:r>
          </a:p>
          <a:p>
            <a:pPr>
              <a:buFont typeface="Arial" panose="020B0604020202020204" pitchFamily="34" charset="0"/>
              <a:buChar char="•"/>
            </a:pPr>
            <a:r>
              <a:rPr lang="en-GB" dirty="0">
                <a:latin typeface="TimesNewRomanPSMT"/>
              </a:rPr>
              <a:t>BUT VERY OFTEN rRNA DEPLETION KITS ARE USED BEFORE EXTRACTION</a:t>
            </a:r>
          </a:p>
          <a:p>
            <a:pPr>
              <a:buFont typeface="Arial" panose="020B0604020202020204" pitchFamily="34" charset="0"/>
              <a:buChar char="•"/>
            </a:pPr>
            <a:r>
              <a:rPr lang="en-GB" b="0" i="0" dirty="0">
                <a:solidFill>
                  <a:srgbClr val="333333"/>
                </a:solidFill>
                <a:effectLst/>
                <a:latin typeface="Georgia" panose="02040502050405020303" pitchFamily="18" charset="0"/>
              </a:rPr>
              <a:t>Not all species are equally depleted</a:t>
            </a:r>
            <a:r>
              <a:rPr lang="en-GB" dirty="0">
                <a:latin typeface="TimesNewRomanPSMT"/>
              </a:rPr>
              <a:t> </a:t>
            </a:r>
          </a:p>
          <a:p>
            <a:pPr marL="0" indent="0">
              <a:buNone/>
            </a:pPr>
            <a:endParaRPr lang="en-GB" dirty="0">
              <a:effectLst/>
            </a:endParaRPr>
          </a:p>
          <a:p>
            <a:endParaRPr lang="en-CH" dirty="0"/>
          </a:p>
        </p:txBody>
      </p:sp>
      <p:sp>
        <p:nvSpPr>
          <p:cNvPr id="5" name="Title 1">
            <a:extLst>
              <a:ext uri="{FF2B5EF4-FFF2-40B4-BE49-F238E27FC236}">
                <a16:creationId xmlns:a16="http://schemas.microsoft.com/office/drawing/2014/main" id="{1D393F20-B8EE-3CF4-304A-D3510EA2B1FF}"/>
              </a:ext>
            </a:extLst>
          </p:cNvPr>
          <p:cNvSpPr>
            <a:spLocks noGrp="1"/>
          </p:cNvSpPr>
          <p:nvPr>
            <p:ph type="title"/>
          </p:nvPr>
        </p:nvSpPr>
        <p:spPr>
          <a:xfrm>
            <a:off x="457200" y="834121"/>
            <a:ext cx="8229600" cy="523220"/>
          </a:xfrm>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de-CH" sz="2800" dirty="0"/>
              <a:t>rRNA</a:t>
            </a:r>
            <a:endParaRPr lang="en-US" sz="2800" dirty="0"/>
          </a:p>
        </p:txBody>
      </p:sp>
      <p:pic>
        <p:nvPicPr>
          <p:cNvPr id="6" name="object 15">
            <a:extLst>
              <a:ext uri="{FF2B5EF4-FFF2-40B4-BE49-F238E27FC236}">
                <a16:creationId xmlns:a16="http://schemas.microsoft.com/office/drawing/2014/main" id="{679F4EA1-A11F-A944-1EFA-522481CBFAC2}"/>
              </a:ext>
            </a:extLst>
          </p:cNvPr>
          <p:cNvPicPr/>
          <p:nvPr/>
        </p:nvPicPr>
        <p:blipFill>
          <a:blip r:embed="rId2" cstate="print"/>
          <a:stretch>
            <a:fillRect/>
          </a:stretch>
        </p:blipFill>
        <p:spPr>
          <a:xfrm>
            <a:off x="5436220" y="3933267"/>
            <a:ext cx="3168352" cy="1872208"/>
          </a:xfrm>
          <a:prstGeom prst="rect">
            <a:avLst/>
          </a:prstGeom>
        </p:spPr>
      </p:pic>
      <p:sp>
        <p:nvSpPr>
          <p:cNvPr id="7" name="object 42">
            <a:extLst>
              <a:ext uri="{FF2B5EF4-FFF2-40B4-BE49-F238E27FC236}">
                <a16:creationId xmlns:a16="http://schemas.microsoft.com/office/drawing/2014/main" id="{72B559E4-0987-03FC-3F2E-03E2ADCBA299}"/>
              </a:ext>
            </a:extLst>
          </p:cNvPr>
          <p:cNvSpPr txBox="1"/>
          <p:nvPr/>
        </p:nvSpPr>
        <p:spPr>
          <a:xfrm>
            <a:off x="7390767" y="6437692"/>
            <a:ext cx="1296035" cy="320601"/>
          </a:xfrm>
          <a:prstGeom prst="rect">
            <a:avLst/>
          </a:prstGeom>
        </p:spPr>
        <p:txBody>
          <a:bodyPr vert="horz" wrap="square" lIns="0" tIns="12700" rIns="0" bIns="0" rtlCol="0">
            <a:spAutoFit/>
          </a:bodyPr>
          <a:lstStyle/>
          <a:p>
            <a:pPr>
              <a:lnSpc>
                <a:spcPct val="100000"/>
              </a:lnSpc>
              <a:spcBef>
                <a:spcPts val="100"/>
              </a:spcBef>
            </a:pPr>
            <a:r>
              <a:rPr sz="1000" spc="-10" dirty="0">
                <a:latin typeface="Calibri"/>
                <a:cs typeface="Calibri"/>
              </a:rPr>
              <a:t>Westreich</a:t>
            </a:r>
            <a:r>
              <a:rPr sz="1000" spc="15" dirty="0">
                <a:latin typeface="Calibri"/>
                <a:cs typeface="Calibri"/>
              </a:rPr>
              <a:t> </a:t>
            </a:r>
            <a:r>
              <a:rPr sz="1000" dirty="0">
                <a:latin typeface="Calibri"/>
                <a:cs typeface="Calibri"/>
              </a:rPr>
              <a:t>et</a:t>
            </a:r>
            <a:r>
              <a:rPr sz="1000" spc="25" dirty="0">
                <a:latin typeface="Calibri"/>
                <a:cs typeface="Calibri"/>
              </a:rPr>
              <a:t> </a:t>
            </a:r>
            <a:r>
              <a:rPr sz="1000" dirty="0">
                <a:latin typeface="Calibri"/>
                <a:cs typeface="Calibri"/>
              </a:rPr>
              <a:t>al.</a:t>
            </a:r>
            <a:r>
              <a:rPr sz="1000" spc="20" dirty="0">
                <a:latin typeface="Calibri"/>
                <a:cs typeface="Calibri"/>
              </a:rPr>
              <a:t> </a:t>
            </a:r>
            <a:r>
              <a:rPr sz="1000" dirty="0">
                <a:latin typeface="Calibri"/>
                <a:cs typeface="Calibri"/>
              </a:rPr>
              <a:t>BMC</a:t>
            </a:r>
            <a:r>
              <a:rPr sz="1000" spc="25" dirty="0">
                <a:latin typeface="Calibri"/>
                <a:cs typeface="Calibri"/>
              </a:rPr>
              <a:t> </a:t>
            </a:r>
            <a:r>
              <a:rPr sz="1000" spc="-10" dirty="0">
                <a:latin typeface="Calibri"/>
                <a:cs typeface="Calibri"/>
              </a:rPr>
              <a:t>Bioinformatics</a:t>
            </a:r>
            <a:r>
              <a:rPr sz="1000" spc="25" dirty="0">
                <a:latin typeface="Calibri"/>
                <a:cs typeface="Calibri"/>
              </a:rPr>
              <a:t> </a:t>
            </a:r>
            <a:r>
              <a:rPr sz="1000" spc="-20" dirty="0">
                <a:latin typeface="Calibri"/>
                <a:cs typeface="Calibri"/>
              </a:rPr>
              <a:t>2016</a:t>
            </a:r>
            <a:endParaRPr sz="1000" dirty="0">
              <a:latin typeface="Calibri"/>
              <a:cs typeface="Calibri"/>
            </a:endParaRPr>
          </a:p>
        </p:txBody>
      </p:sp>
      <p:pic>
        <p:nvPicPr>
          <p:cNvPr id="1028" name="Picture 4" descr="Fig. 2">
            <a:extLst>
              <a:ext uri="{FF2B5EF4-FFF2-40B4-BE49-F238E27FC236}">
                <a16:creationId xmlns:a16="http://schemas.microsoft.com/office/drawing/2014/main" id="{5F9A5EFA-5715-100A-4F40-B82EC3F4B3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244087"/>
            <a:ext cx="4907768" cy="3514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998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Content Placeholder 64">
            <a:extLst>
              <a:ext uri="{FF2B5EF4-FFF2-40B4-BE49-F238E27FC236}">
                <a16:creationId xmlns:a16="http://schemas.microsoft.com/office/drawing/2014/main" id="{00C2C5C7-8B2B-D23B-E69E-BBDB1187B04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1208" y="1484315"/>
            <a:ext cx="7901584" cy="4897437"/>
          </a:xfrm>
        </p:spPr>
      </p:pic>
      <p:sp>
        <p:nvSpPr>
          <p:cNvPr id="63" name="Title 1">
            <a:extLst>
              <a:ext uri="{FF2B5EF4-FFF2-40B4-BE49-F238E27FC236}">
                <a16:creationId xmlns:a16="http://schemas.microsoft.com/office/drawing/2014/main" id="{2D9DE7EF-DF89-6683-8F22-7A7346BD19C3}"/>
              </a:ext>
            </a:extLst>
          </p:cNvPr>
          <p:cNvSpPr>
            <a:spLocks noGrp="1"/>
          </p:cNvSpPr>
          <p:nvPr>
            <p:ph type="title"/>
          </p:nvPr>
        </p:nvSpPr>
        <p:spPr>
          <a:xfrm>
            <a:off x="457200" y="834121"/>
            <a:ext cx="8229600" cy="523220"/>
          </a:xfrm>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de-CH" sz="2800" dirty="0"/>
              <a:t>WORKFLOW</a:t>
            </a:r>
            <a:endParaRPr lang="en-US" sz="2800" dirty="0"/>
          </a:p>
        </p:txBody>
      </p:sp>
      <p:sp>
        <p:nvSpPr>
          <p:cNvPr id="67" name="TextBox 66">
            <a:extLst>
              <a:ext uri="{FF2B5EF4-FFF2-40B4-BE49-F238E27FC236}">
                <a16:creationId xmlns:a16="http://schemas.microsoft.com/office/drawing/2014/main" id="{6C7CDE14-7B8F-4001-50AB-2353F800C5DB}"/>
              </a:ext>
            </a:extLst>
          </p:cNvPr>
          <p:cNvSpPr txBox="1"/>
          <p:nvPr/>
        </p:nvSpPr>
        <p:spPr>
          <a:xfrm>
            <a:off x="4361500" y="2780930"/>
            <a:ext cx="285656" cy="461665"/>
          </a:xfrm>
          <a:prstGeom prst="rect">
            <a:avLst/>
          </a:prstGeom>
          <a:noFill/>
        </p:spPr>
        <p:txBody>
          <a:bodyPr wrap="none" rtlCol="0">
            <a:spAutoFit/>
          </a:bodyPr>
          <a:lstStyle/>
          <a:p>
            <a:pPr>
              <a:lnSpc>
                <a:spcPct val="100000"/>
              </a:lnSpc>
            </a:pPr>
            <a:r>
              <a:rPr lang="en-CH" sz="2400" dirty="0">
                <a:solidFill>
                  <a:srgbClr val="FF0000"/>
                </a:solidFill>
                <a:latin typeface="Calibri" panose="020F0502020204030204" pitchFamily="34" charset="0"/>
                <a:cs typeface="Calibri" panose="020F0502020204030204" pitchFamily="34" charset="0"/>
              </a:rPr>
              <a:t>!</a:t>
            </a:r>
          </a:p>
        </p:txBody>
      </p:sp>
      <p:sp>
        <p:nvSpPr>
          <p:cNvPr id="3" name="Oval 2">
            <a:extLst>
              <a:ext uri="{FF2B5EF4-FFF2-40B4-BE49-F238E27FC236}">
                <a16:creationId xmlns:a16="http://schemas.microsoft.com/office/drawing/2014/main" id="{824F4047-6C88-6214-A715-2643A1D35090}"/>
              </a:ext>
            </a:extLst>
          </p:cNvPr>
          <p:cNvSpPr/>
          <p:nvPr/>
        </p:nvSpPr>
        <p:spPr bwMode="auto">
          <a:xfrm>
            <a:off x="457200" y="3068960"/>
            <a:ext cx="370384" cy="504056"/>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CH"/>
          </a:p>
        </p:txBody>
      </p:sp>
      <p:sp>
        <p:nvSpPr>
          <p:cNvPr id="5" name="Oval 4">
            <a:extLst>
              <a:ext uri="{FF2B5EF4-FFF2-40B4-BE49-F238E27FC236}">
                <a16:creationId xmlns:a16="http://schemas.microsoft.com/office/drawing/2014/main" id="{65C91483-3547-8B56-DBF7-63EDB09FEF1B}"/>
              </a:ext>
            </a:extLst>
          </p:cNvPr>
          <p:cNvSpPr/>
          <p:nvPr/>
        </p:nvSpPr>
        <p:spPr bwMode="auto">
          <a:xfrm>
            <a:off x="3563888" y="3242594"/>
            <a:ext cx="3816424" cy="1554558"/>
          </a:xfrm>
          <a:prstGeom prst="ellipse">
            <a:avLst/>
          </a:prstGeom>
          <a:noFill/>
          <a:ln>
            <a:solidFill>
              <a:srgbClr val="FF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endParaRPr lang="en-CH" dirty="0">
              <a:solidFill>
                <a:schemeClr val="tx1"/>
              </a:solidFill>
              <a:latin typeface="Verdana" pitchFamily="34" charset="0"/>
            </a:endParaRPr>
          </a:p>
        </p:txBody>
      </p:sp>
    </p:spTree>
    <p:extLst>
      <p:ext uri="{BB962C8B-B14F-4D97-AF65-F5344CB8AC3E}">
        <p14:creationId xmlns:p14="http://schemas.microsoft.com/office/powerpoint/2010/main" val="499969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427D2-AC51-F826-2540-4FFC2892DA50}"/>
              </a:ext>
            </a:extLst>
          </p:cNvPr>
          <p:cNvSpPr>
            <a:spLocks noGrp="1"/>
          </p:cNvSpPr>
          <p:nvPr>
            <p:ph type="title"/>
          </p:nvPr>
        </p:nvSpPr>
        <p:spPr/>
        <p:txBody>
          <a:bodyPr/>
          <a:lstStyle/>
          <a:p>
            <a:endParaRPr lang="en-CH"/>
          </a:p>
        </p:txBody>
      </p:sp>
      <p:sp>
        <p:nvSpPr>
          <p:cNvPr id="4" name="Title 1">
            <a:extLst>
              <a:ext uri="{FF2B5EF4-FFF2-40B4-BE49-F238E27FC236}">
                <a16:creationId xmlns:a16="http://schemas.microsoft.com/office/drawing/2014/main" id="{E0D5AD88-2FA7-4339-1AE9-234B8B436D08}"/>
              </a:ext>
            </a:extLst>
          </p:cNvPr>
          <p:cNvSpPr txBox="1">
            <a:spLocks/>
          </p:cNvSpPr>
          <p:nvPr/>
        </p:nvSpPr>
        <p:spPr bwMode="auto">
          <a:xfrm>
            <a:off x="457200" y="834121"/>
            <a:ext cx="8229600" cy="523220"/>
          </a:xfrm>
          <a:prstGeom prst="rect">
            <a:avLst/>
          </a:prstGeom>
          <a:ln w="25400" cap="flat" cmpd="sng" algn="ctr">
            <a:solidFill>
              <a:schemeClr val="accent1">
                <a:shade val="50000"/>
              </a:schemeClr>
            </a:solidFill>
            <a:prstDash val="solid"/>
            <a:miter lim="800000"/>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spAutoFit/>
          </a:bodyPr>
          <a:lstStyle>
            <a:lvl1pPr algn="l" rtl="0" eaLnBrk="1" fontAlgn="base" hangingPunct="1">
              <a:spcBef>
                <a:spcPct val="0"/>
              </a:spcBef>
              <a:spcAft>
                <a:spcPct val="0"/>
              </a:spcAft>
              <a:defRPr sz="2000" b="1">
                <a:solidFill>
                  <a:schemeClr val="lt1"/>
                </a:solidFill>
                <a:latin typeface="Calibri" pitchFamily="34" charset="0"/>
                <a:ea typeface="+mn-ea"/>
                <a:cs typeface="+mn-cs"/>
              </a:defRPr>
            </a:lvl1pPr>
            <a:lvl2pPr algn="l" rtl="0" eaLnBrk="1" fontAlgn="base" hangingPunct="1">
              <a:spcBef>
                <a:spcPct val="0"/>
              </a:spcBef>
              <a:spcAft>
                <a:spcPct val="0"/>
              </a:spcAft>
              <a:defRPr sz="1600" b="1">
                <a:solidFill>
                  <a:schemeClr val="lt1"/>
                </a:solidFill>
                <a:latin typeface="+mn-lt"/>
                <a:ea typeface="+mn-ea"/>
                <a:cs typeface="+mn-cs"/>
              </a:defRPr>
            </a:lvl2pPr>
            <a:lvl3pPr algn="l" rtl="0" eaLnBrk="1" fontAlgn="base" hangingPunct="1">
              <a:spcBef>
                <a:spcPct val="0"/>
              </a:spcBef>
              <a:spcAft>
                <a:spcPct val="0"/>
              </a:spcAft>
              <a:defRPr sz="1600" b="1">
                <a:solidFill>
                  <a:schemeClr val="lt1"/>
                </a:solidFill>
                <a:latin typeface="+mn-lt"/>
                <a:ea typeface="+mn-ea"/>
                <a:cs typeface="+mn-cs"/>
              </a:defRPr>
            </a:lvl3pPr>
            <a:lvl4pPr algn="l" rtl="0" eaLnBrk="1" fontAlgn="base" hangingPunct="1">
              <a:spcBef>
                <a:spcPct val="0"/>
              </a:spcBef>
              <a:spcAft>
                <a:spcPct val="0"/>
              </a:spcAft>
              <a:defRPr sz="1600" b="1">
                <a:solidFill>
                  <a:schemeClr val="lt1"/>
                </a:solidFill>
                <a:latin typeface="+mn-lt"/>
                <a:ea typeface="+mn-ea"/>
                <a:cs typeface="+mn-cs"/>
              </a:defRPr>
            </a:lvl4pPr>
            <a:lvl5pPr algn="l" rtl="0" eaLnBrk="1" fontAlgn="base" hangingPunct="1">
              <a:spcBef>
                <a:spcPct val="0"/>
              </a:spcBef>
              <a:spcAft>
                <a:spcPct val="0"/>
              </a:spcAft>
              <a:defRPr sz="1600" b="1">
                <a:solidFill>
                  <a:schemeClr val="lt1"/>
                </a:solidFill>
                <a:latin typeface="+mn-lt"/>
                <a:ea typeface="+mn-ea"/>
                <a:cs typeface="+mn-cs"/>
              </a:defRPr>
            </a:lvl5pPr>
            <a:lvl6pPr marL="457200" algn="l" rtl="0" eaLnBrk="1" fontAlgn="base" hangingPunct="1">
              <a:spcBef>
                <a:spcPct val="0"/>
              </a:spcBef>
              <a:spcAft>
                <a:spcPct val="0"/>
              </a:spcAft>
              <a:defRPr sz="1600" b="1">
                <a:solidFill>
                  <a:schemeClr val="lt1"/>
                </a:solidFill>
                <a:latin typeface="+mn-lt"/>
                <a:ea typeface="+mn-ea"/>
                <a:cs typeface="+mn-cs"/>
              </a:defRPr>
            </a:lvl6pPr>
            <a:lvl7pPr marL="914400" algn="l" rtl="0" eaLnBrk="1" fontAlgn="base" hangingPunct="1">
              <a:spcBef>
                <a:spcPct val="0"/>
              </a:spcBef>
              <a:spcAft>
                <a:spcPct val="0"/>
              </a:spcAft>
              <a:defRPr sz="1600" b="1">
                <a:solidFill>
                  <a:schemeClr val="lt1"/>
                </a:solidFill>
                <a:latin typeface="+mn-lt"/>
                <a:ea typeface="+mn-ea"/>
                <a:cs typeface="+mn-cs"/>
              </a:defRPr>
            </a:lvl7pPr>
            <a:lvl8pPr marL="1371600" algn="l" rtl="0" eaLnBrk="1" fontAlgn="base" hangingPunct="1">
              <a:spcBef>
                <a:spcPct val="0"/>
              </a:spcBef>
              <a:spcAft>
                <a:spcPct val="0"/>
              </a:spcAft>
              <a:defRPr sz="1600" b="1">
                <a:solidFill>
                  <a:schemeClr val="lt1"/>
                </a:solidFill>
                <a:latin typeface="+mn-lt"/>
                <a:ea typeface="+mn-ea"/>
                <a:cs typeface="+mn-cs"/>
              </a:defRPr>
            </a:lvl8pPr>
            <a:lvl9pPr marL="1828800" algn="l" rtl="0" eaLnBrk="1" fontAlgn="base" hangingPunct="1">
              <a:spcBef>
                <a:spcPct val="0"/>
              </a:spcBef>
              <a:spcAft>
                <a:spcPct val="0"/>
              </a:spcAft>
              <a:defRPr sz="1600" b="1">
                <a:solidFill>
                  <a:schemeClr val="lt1"/>
                </a:solidFill>
                <a:latin typeface="+mn-lt"/>
                <a:ea typeface="+mn-ea"/>
                <a:cs typeface="+mn-cs"/>
              </a:defRPr>
            </a:lvl9pPr>
          </a:lstStyle>
          <a:p>
            <a:pPr algn="ctr">
              <a:lnSpc>
                <a:spcPct val="100000"/>
              </a:lnSpc>
            </a:pPr>
            <a:r>
              <a:rPr lang="de-CH" sz="2800" kern="0" dirty="0"/>
              <a:t>ASSEMBLY BASED</a:t>
            </a:r>
            <a:endParaRPr lang="en-US" sz="2800" kern="0" dirty="0"/>
          </a:p>
        </p:txBody>
      </p:sp>
      <p:pic>
        <p:nvPicPr>
          <p:cNvPr id="8" name="Picture 7" descr="A diagram of a vehicle&#10;&#10;Description automatically generated">
            <a:extLst>
              <a:ext uri="{FF2B5EF4-FFF2-40B4-BE49-F238E27FC236}">
                <a16:creationId xmlns:a16="http://schemas.microsoft.com/office/drawing/2014/main" id="{B7D41E36-955E-1660-4606-464170CB14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1772816"/>
            <a:ext cx="7124700" cy="4508500"/>
          </a:xfrm>
          <a:prstGeom prst="rect">
            <a:avLst/>
          </a:prstGeom>
        </p:spPr>
      </p:pic>
    </p:spTree>
    <p:extLst>
      <p:ext uri="{BB962C8B-B14F-4D97-AF65-F5344CB8AC3E}">
        <p14:creationId xmlns:p14="http://schemas.microsoft.com/office/powerpoint/2010/main" val="631661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427D2-AC51-F826-2540-4FFC2892DA50}"/>
              </a:ext>
            </a:extLst>
          </p:cNvPr>
          <p:cNvSpPr>
            <a:spLocks noGrp="1"/>
          </p:cNvSpPr>
          <p:nvPr>
            <p:ph type="title"/>
          </p:nvPr>
        </p:nvSpPr>
        <p:spPr/>
        <p:txBody>
          <a:bodyPr/>
          <a:lstStyle/>
          <a:p>
            <a:endParaRPr lang="en-CH"/>
          </a:p>
        </p:txBody>
      </p:sp>
      <p:sp>
        <p:nvSpPr>
          <p:cNvPr id="4" name="Title 1">
            <a:extLst>
              <a:ext uri="{FF2B5EF4-FFF2-40B4-BE49-F238E27FC236}">
                <a16:creationId xmlns:a16="http://schemas.microsoft.com/office/drawing/2014/main" id="{E0D5AD88-2FA7-4339-1AE9-234B8B436D08}"/>
              </a:ext>
            </a:extLst>
          </p:cNvPr>
          <p:cNvSpPr txBox="1">
            <a:spLocks/>
          </p:cNvSpPr>
          <p:nvPr/>
        </p:nvSpPr>
        <p:spPr bwMode="auto">
          <a:xfrm>
            <a:off x="457200" y="834121"/>
            <a:ext cx="8229600" cy="523220"/>
          </a:xfrm>
          <a:prstGeom prst="rect">
            <a:avLst/>
          </a:prstGeom>
          <a:ln w="25400" cap="flat" cmpd="sng" algn="ctr">
            <a:solidFill>
              <a:schemeClr val="accent1">
                <a:shade val="50000"/>
              </a:schemeClr>
            </a:solidFill>
            <a:prstDash val="solid"/>
            <a:miter lim="800000"/>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spAutoFit/>
          </a:bodyPr>
          <a:lstStyle>
            <a:lvl1pPr algn="l" rtl="0" eaLnBrk="1" fontAlgn="base" hangingPunct="1">
              <a:spcBef>
                <a:spcPct val="0"/>
              </a:spcBef>
              <a:spcAft>
                <a:spcPct val="0"/>
              </a:spcAft>
              <a:defRPr sz="2000" b="1">
                <a:solidFill>
                  <a:schemeClr val="lt1"/>
                </a:solidFill>
                <a:latin typeface="Calibri" pitchFamily="34" charset="0"/>
                <a:ea typeface="+mn-ea"/>
                <a:cs typeface="+mn-cs"/>
              </a:defRPr>
            </a:lvl1pPr>
            <a:lvl2pPr algn="l" rtl="0" eaLnBrk="1" fontAlgn="base" hangingPunct="1">
              <a:spcBef>
                <a:spcPct val="0"/>
              </a:spcBef>
              <a:spcAft>
                <a:spcPct val="0"/>
              </a:spcAft>
              <a:defRPr sz="1600" b="1">
                <a:solidFill>
                  <a:schemeClr val="lt1"/>
                </a:solidFill>
                <a:latin typeface="+mn-lt"/>
                <a:ea typeface="+mn-ea"/>
                <a:cs typeface="+mn-cs"/>
              </a:defRPr>
            </a:lvl2pPr>
            <a:lvl3pPr algn="l" rtl="0" eaLnBrk="1" fontAlgn="base" hangingPunct="1">
              <a:spcBef>
                <a:spcPct val="0"/>
              </a:spcBef>
              <a:spcAft>
                <a:spcPct val="0"/>
              </a:spcAft>
              <a:defRPr sz="1600" b="1">
                <a:solidFill>
                  <a:schemeClr val="lt1"/>
                </a:solidFill>
                <a:latin typeface="+mn-lt"/>
                <a:ea typeface="+mn-ea"/>
                <a:cs typeface="+mn-cs"/>
              </a:defRPr>
            </a:lvl3pPr>
            <a:lvl4pPr algn="l" rtl="0" eaLnBrk="1" fontAlgn="base" hangingPunct="1">
              <a:spcBef>
                <a:spcPct val="0"/>
              </a:spcBef>
              <a:spcAft>
                <a:spcPct val="0"/>
              </a:spcAft>
              <a:defRPr sz="1600" b="1">
                <a:solidFill>
                  <a:schemeClr val="lt1"/>
                </a:solidFill>
                <a:latin typeface="+mn-lt"/>
                <a:ea typeface="+mn-ea"/>
                <a:cs typeface="+mn-cs"/>
              </a:defRPr>
            </a:lvl4pPr>
            <a:lvl5pPr algn="l" rtl="0" eaLnBrk="1" fontAlgn="base" hangingPunct="1">
              <a:spcBef>
                <a:spcPct val="0"/>
              </a:spcBef>
              <a:spcAft>
                <a:spcPct val="0"/>
              </a:spcAft>
              <a:defRPr sz="1600" b="1">
                <a:solidFill>
                  <a:schemeClr val="lt1"/>
                </a:solidFill>
                <a:latin typeface="+mn-lt"/>
                <a:ea typeface="+mn-ea"/>
                <a:cs typeface="+mn-cs"/>
              </a:defRPr>
            </a:lvl5pPr>
            <a:lvl6pPr marL="457200" algn="l" rtl="0" eaLnBrk="1" fontAlgn="base" hangingPunct="1">
              <a:spcBef>
                <a:spcPct val="0"/>
              </a:spcBef>
              <a:spcAft>
                <a:spcPct val="0"/>
              </a:spcAft>
              <a:defRPr sz="1600" b="1">
                <a:solidFill>
                  <a:schemeClr val="lt1"/>
                </a:solidFill>
                <a:latin typeface="+mn-lt"/>
                <a:ea typeface="+mn-ea"/>
                <a:cs typeface="+mn-cs"/>
              </a:defRPr>
            </a:lvl6pPr>
            <a:lvl7pPr marL="914400" algn="l" rtl="0" eaLnBrk="1" fontAlgn="base" hangingPunct="1">
              <a:spcBef>
                <a:spcPct val="0"/>
              </a:spcBef>
              <a:spcAft>
                <a:spcPct val="0"/>
              </a:spcAft>
              <a:defRPr sz="1600" b="1">
                <a:solidFill>
                  <a:schemeClr val="lt1"/>
                </a:solidFill>
                <a:latin typeface="+mn-lt"/>
                <a:ea typeface="+mn-ea"/>
                <a:cs typeface="+mn-cs"/>
              </a:defRPr>
            </a:lvl7pPr>
            <a:lvl8pPr marL="1371600" algn="l" rtl="0" eaLnBrk="1" fontAlgn="base" hangingPunct="1">
              <a:spcBef>
                <a:spcPct val="0"/>
              </a:spcBef>
              <a:spcAft>
                <a:spcPct val="0"/>
              </a:spcAft>
              <a:defRPr sz="1600" b="1">
                <a:solidFill>
                  <a:schemeClr val="lt1"/>
                </a:solidFill>
                <a:latin typeface="+mn-lt"/>
                <a:ea typeface="+mn-ea"/>
                <a:cs typeface="+mn-cs"/>
              </a:defRPr>
            </a:lvl8pPr>
            <a:lvl9pPr marL="1828800" algn="l" rtl="0" eaLnBrk="1" fontAlgn="base" hangingPunct="1">
              <a:spcBef>
                <a:spcPct val="0"/>
              </a:spcBef>
              <a:spcAft>
                <a:spcPct val="0"/>
              </a:spcAft>
              <a:defRPr sz="1600" b="1">
                <a:solidFill>
                  <a:schemeClr val="lt1"/>
                </a:solidFill>
                <a:latin typeface="+mn-lt"/>
                <a:ea typeface="+mn-ea"/>
                <a:cs typeface="+mn-cs"/>
              </a:defRPr>
            </a:lvl9pPr>
          </a:lstStyle>
          <a:p>
            <a:pPr algn="ctr">
              <a:lnSpc>
                <a:spcPct val="100000"/>
              </a:lnSpc>
            </a:pPr>
            <a:r>
              <a:rPr lang="de-CH" sz="2800" kern="0" dirty="0"/>
              <a:t>ASSEMBLY BASED</a:t>
            </a:r>
            <a:endParaRPr lang="en-US" sz="2800" kern="0" dirty="0"/>
          </a:p>
        </p:txBody>
      </p:sp>
      <p:pic>
        <p:nvPicPr>
          <p:cNvPr id="5" name="Picture 4" descr="A diagram of a diagram&#10;&#10;Description automatically generated">
            <a:extLst>
              <a:ext uri="{FF2B5EF4-FFF2-40B4-BE49-F238E27FC236}">
                <a16:creationId xmlns:a16="http://schemas.microsoft.com/office/drawing/2014/main" id="{8A6F5674-C003-4641-ADA2-BC755D9F3F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1628800"/>
            <a:ext cx="5832648" cy="4837172"/>
          </a:xfrm>
          <a:prstGeom prst="rect">
            <a:avLst/>
          </a:prstGeom>
        </p:spPr>
      </p:pic>
      <p:sp>
        <p:nvSpPr>
          <p:cNvPr id="6" name="Oval 5">
            <a:extLst>
              <a:ext uri="{FF2B5EF4-FFF2-40B4-BE49-F238E27FC236}">
                <a16:creationId xmlns:a16="http://schemas.microsoft.com/office/drawing/2014/main" id="{36ADBCE7-DCD3-C82D-5D6F-ECEDAC49AE35}"/>
              </a:ext>
            </a:extLst>
          </p:cNvPr>
          <p:cNvSpPr/>
          <p:nvPr/>
        </p:nvSpPr>
        <p:spPr bwMode="auto">
          <a:xfrm>
            <a:off x="3131840" y="2996952"/>
            <a:ext cx="1872208" cy="936104"/>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ts val="800"/>
              </a:lnSpc>
              <a:spcBef>
                <a:spcPct val="0"/>
              </a:spcBef>
              <a:spcAft>
                <a:spcPct val="0"/>
              </a:spcAft>
              <a:buClrTx/>
              <a:buSzTx/>
              <a:buFontTx/>
              <a:buNone/>
              <a:tabLst/>
            </a:pPr>
            <a:endParaRPr kumimoji="0" lang="en-CH" sz="800" b="1" i="0" u="none" strike="noStrike" cap="none" normalizeH="0" baseline="0">
              <a:ln>
                <a:noFill/>
              </a:ln>
              <a:solidFill>
                <a:schemeClr val="tx1"/>
              </a:solidFill>
              <a:effectLst/>
              <a:latin typeface="Verdana" pitchFamily="34" charset="0"/>
            </a:endParaRPr>
          </a:p>
        </p:txBody>
      </p:sp>
      <p:sp>
        <p:nvSpPr>
          <p:cNvPr id="7" name="Oval 6">
            <a:extLst>
              <a:ext uri="{FF2B5EF4-FFF2-40B4-BE49-F238E27FC236}">
                <a16:creationId xmlns:a16="http://schemas.microsoft.com/office/drawing/2014/main" id="{9568ABDB-17E0-F001-3D43-37B8079CCBF7}"/>
              </a:ext>
            </a:extLst>
          </p:cNvPr>
          <p:cNvSpPr/>
          <p:nvPr/>
        </p:nvSpPr>
        <p:spPr bwMode="auto">
          <a:xfrm>
            <a:off x="3131840" y="3068960"/>
            <a:ext cx="1440160" cy="1008112"/>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ts val="800"/>
              </a:lnSpc>
              <a:spcBef>
                <a:spcPct val="0"/>
              </a:spcBef>
              <a:spcAft>
                <a:spcPct val="0"/>
              </a:spcAft>
              <a:buClrTx/>
              <a:buSzTx/>
              <a:buFontTx/>
              <a:buNone/>
              <a:tabLst/>
            </a:pPr>
            <a:endParaRPr kumimoji="0" lang="en-CH" sz="800" b="1" i="0" u="none" strike="noStrike" cap="none" normalizeH="0" baseline="0">
              <a:ln>
                <a:noFill/>
              </a:ln>
              <a:solidFill>
                <a:srgbClr val="FF0000"/>
              </a:solidFill>
              <a:effectLst/>
              <a:latin typeface="Verdana" pitchFamily="34" charset="0"/>
            </a:endParaRPr>
          </a:p>
        </p:txBody>
      </p:sp>
      <p:sp>
        <p:nvSpPr>
          <p:cNvPr id="10" name="TextBox 9">
            <a:extLst>
              <a:ext uri="{FF2B5EF4-FFF2-40B4-BE49-F238E27FC236}">
                <a16:creationId xmlns:a16="http://schemas.microsoft.com/office/drawing/2014/main" id="{10566080-11F6-403B-7996-73C762CA29C8}"/>
              </a:ext>
            </a:extLst>
          </p:cNvPr>
          <p:cNvSpPr txBox="1"/>
          <p:nvPr/>
        </p:nvSpPr>
        <p:spPr>
          <a:xfrm>
            <a:off x="4355976" y="6495034"/>
            <a:ext cx="4572000" cy="297517"/>
          </a:xfrm>
          <a:prstGeom prst="rect">
            <a:avLst/>
          </a:prstGeom>
          <a:noFill/>
        </p:spPr>
        <p:txBody>
          <a:bodyPr wrap="square">
            <a:spAutoFit/>
          </a:bodyPr>
          <a:lstStyle/>
          <a:p>
            <a:r>
              <a:rPr lang="en-CH" dirty="0"/>
              <a:t>https://training.galaxyproject.org/training-material/topics/microbiome/tutorials/metatranscriptomics/tutorial.html</a:t>
            </a:r>
          </a:p>
        </p:txBody>
      </p:sp>
    </p:spTree>
    <p:extLst>
      <p:ext uri="{BB962C8B-B14F-4D97-AF65-F5344CB8AC3E}">
        <p14:creationId xmlns:p14="http://schemas.microsoft.com/office/powerpoint/2010/main" val="3042273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Content Placeholder 50">
            <a:extLst>
              <a:ext uri="{FF2B5EF4-FFF2-40B4-BE49-F238E27FC236}">
                <a16:creationId xmlns:a16="http://schemas.microsoft.com/office/drawing/2014/main" id="{67D32A32-4DEF-7E9C-EFC4-164D269E42C6}"/>
              </a:ext>
            </a:extLst>
          </p:cNvPr>
          <p:cNvSpPr>
            <a:spLocks noGrp="1"/>
          </p:cNvSpPr>
          <p:nvPr>
            <p:ph sz="half" idx="2"/>
          </p:nvPr>
        </p:nvSpPr>
        <p:spPr/>
        <p:txBody>
          <a:bodyPr/>
          <a:lstStyle/>
          <a:p>
            <a:pPr>
              <a:spcBef>
                <a:spcPts val="0"/>
              </a:spcBef>
            </a:pPr>
            <a:r>
              <a:rPr lang="en-CH" dirty="0"/>
              <a:t>Reads can be assembled de novo into genes</a:t>
            </a:r>
          </a:p>
          <a:p>
            <a:pPr>
              <a:spcBef>
                <a:spcPts val="0"/>
              </a:spcBef>
            </a:pPr>
            <a:r>
              <a:rPr lang="en-CH" dirty="0"/>
              <a:t>Assembly improves annotation accuracy</a:t>
            </a:r>
          </a:p>
          <a:p>
            <a:pPr>
              <a:spcBef>
                <a:spcPts val="0"/>
              </a:spcBef>
            </a:pPr>
            <a:r>
              <a:rPr lang="en-CH" dirty="0"/>
              <a:t>Originally Trinity was used but now Spades</a:t>
            </a:r>
          </a:p>
          <a:p>
            <a:pPr>
              <a:spcBef>
                <a:spcPts val="0"/>
              </a:spcBef>
            </a:pPr>
            <a:r>
              <a:rPr lang="en-CH" dirty="0"/>
              <a:t>Pros: </a:t>
            </a:r>
          </a:p>
          <a:p>
            <a:pPr lvl="1">
              <a:spcBef>
                <a:spcPts val="0"/>
              </a:spcBef>
            </a:pPr>
            <a:r>
              <a:rPr lang="en-CH" dirty="0"/>
              <a:t>splicing better handled for eukaryotes</a:t>
            </a:r>
          </a:p>
          <a:p>
            <a:pPr>
              <a:spcBef>
                <a:spcPts val="0"/>
              </a:spcBef>
            </a:pPr>
            <a:r>
              <a:rPr lang="en-CH" dirty="0"/>
              <a:t>Cons: </a:t>
            </a:r>
          </a:p>
          <a:p>
            <a:pPr lvl="1">
              <a:spcBef>
                <a:spcPts val="0"/>
              </a:spcBef>
            </a:pPr>
            <a:r>
              <a:rPr lang="en-CH" dirty="0"/>
              <a:t>time consuming,</a:t>
            </a:r>
          </a:p>
          <a:p>
            <a:pPr lvl="1">
              <a:spcBef>
                <a:spcPts val="0"/>
              </a:spcBef>
            </a:pPr>
            <a:r>
              <a:rPr lang="en-CH" dirty="0"/>
              <a:t>computationally intensive, </a:t>
            </a:r>
          </a:p>
          <a:p>
            <a:pPr lvl="1">
              <a:spcBef>
                <a:spcPts val="0"/>
              </a:spcBef>
            </a:pPr>
            <a:r>
              <a:rPr lang="en-CH" dirty="0"/>
              <a:t>hardly needed for bacteria</a:t>
            </a:r>
          </a:p>
          <a:p>
            <a:pPr lvl="1">
              <a:spcBef>
                <a:spcPts val="0"/>
              </a:spcBef>
            </a:pPr>
            <a:r>
              <a:rPr lang="en-GB" dirty="0"/>
              <a:t>C</a:t>
            </a:r>
            <a:r>
              <a:rPr lang="en-CH" dirty="0"/>
              <a:t>himeras, missasembled contigs – there are tools for identification of those</a:t>
            </a:r>
          </a:p>
          <a:p>
            <a:endParaRPr lang="en-CH" dirty="0"/>
          </a:p>
        </p:txBody>
      </p:sp>
      <p:sp>
        <p:nvSpPr>
          <p:cNvPr id="49" name="Title 1">
            <a:extLst>
              <a:ext uri="{FF2B5EF4-FFF2-40B4-BE49-F238E27FC236}">
                <a16:creationId xmlns:a16="http://schemas.microsoft.com/office/drawing/2014/main" id="{394BE579-AC7F-E383-3C8C-3BD43C1AE7AB}"/>
              </a:ext>
            </a:extLst>
          </p:cNvPr>
          <p:cNvSpPr>
            <a:spLocks noGrp="1"/>
          </p:cNvSpPr>
          <p:nvPr>
            <p:ph type="title"/>
          </p:nvPr>
        </p:nvSpPr>
        <p:spPr>
          <a:xfrm>
            <a:off x="457200" y="879103"/>
            <a:ext cx="8229600" cy="523220"/>
          </a:xfr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de-CH" sz="2800" dirty="0"/>
              <a:t>ASSEMBLY</a:t>
            </a:r>
            <a:endParaRPr lang="en-US" sz="2800" dirty="0"/>
          </a:p>
        </p:txBody>
      </p:sp>
      <p:grpSp>
        <p:nvGrpSpPr>
          <p:cNvPr id="5" name="object 66">
            <a:extLst>
              <a:ext uri="{FF2B5EF4-FFF2-40B4-BE49-F238E27FC236}">
                <a16:creationId xmlns:a16="http://schemas.microsoft.com/office/drawing/2014/main" id="{21220E85-EF50-457C-A441-B33B2D688284}"/>
              </a:ext>
            </a:extLst>
          </p:cNvPr>
          <p:cNvGrpSpPr/>
          <p:nvPr/>
        </p:nvGrpSpPr>
        <p:grpSpPr>
          <a:xfrm>
            <a:off x="827586" y="2276872"/>
            <a:ext cx="2587625" cy="217804"/>
            <a:chOff x="1832317" y="6059932"/>
            <a:chExt cx="2587625" cy="217804"/>
          </a:xfrm>
        </p:grpSpPr>
        <p:sp>
          <p:nvSpPr>
            <p:cNvPr id="6" name="object 67">
              <a:extLst>
                <a:ext uri="{FF2B5EF4-FFF2-40B4-BE49-F238E27FC236}">
                  <a16:creationId xmlns:a16="http://schemas.microsoft.com/office/drawing/2014/main" id="{D151A0C3-83DB-C470-B584-CF93D8EDE4E7}"/>
                </a:ext>
              </a:extLst>
            </p:cNvPr>
            <p:cNvSpPr/>
            <p:nvPr/>
          </p:nvSpPr>
          <p:spPr>
            <a:xfrm>
              <a:off x="2001136" y="6229140"/>
              <a:ext cx="100965" cy="2540"/>
            </a:xfrm>
            <a:custGeom>
              <a:avLst/>
              <a:gdLst/>
              <a:ahLst/>
              <a:cxnLst/>
              <a:rect l="l" t="t" r="r" b="b"/>
              <a:pathLst>
                <a:path w="100964" h="2539">
                  <a:moveTo>
                    <a:pt x="0" y="0"/>
                  </a:moveTo>
                  <a:lnTo>
                    <a:pt x="100938" y="2162"/>
                  </a:lnTo>
                </a:path>
              </a:pathLst>
            </a:custGeom>
            <a:ln w="18000">
              <a:solidFill>
                <a:srgbClr val="FF3333"/>
              </a:solidFill>
            </a:ln>
          </p:spPr>
          <p:txBody>
            <a:bodyPr wrap="square" lIns="0" tIns="0" rIns="0" bIns="0" rtlCol="0"/>
            <a:lstStyle/>
            <a:p>
              <a:endParaRPr/>
            </a:p>
          </p:txBody>
        </p:sp>
        <p:sp>
          <p:nvSpPr>
            <p:cNvPr id="7" name="object 68">
              <a:extLst>
                <a:ext uri="{FF2B5EF4-FFF2-40B4-BE49-F238E27FC236}">
                  <a16:creationId xmlns:a16="http://schemas.microsoft.com/office/drawing/2014/main" id="{6AD5CE71-1DF2-84EA-1575-2272059A9CE3}"/>
                </a:ext>
              </a:extLst>
            </p:cNvPr>
            <p:cNvSpPr/>
            <p:nvPr/>
          </p:nvSpPr>
          <p:spPr>
            <a:xfrm>
              <a:off x="2099885" y="6266282"/>
              <a:ext cx="100965" cy="2540"/>
            </a:xfrm>
            <a:custGeom>
              <a:avLst/>
              <a:gdLst/>
              <a:ahLst/>
              <a:cxnLst/>
              <a:rect l="l" t="t" r="r" b="b"/>
              <a:pathLst>
                <a:path w="100964" h="2539">
                  <a:moveTo>
                    <a:pt x="0" y="0"/>
                  </a:moveTo>
                  <a:lnTo>
                    <a:pt x="100938" y="2162"/>
                  </a:lnTo>
                </a:path>
              </a:pathLst>
            </a:custGeom>
            <a:ln w="18000">
              <a:solidFill>
                <a:srgbClr val="92D050"/>
              </a:solidFill>
            </a:ln>
          </p:spPr>
          <p:txBody>
            <a:bodyPr wrap="square" lIns="0" tIns="0" rIns="0" bIns="0" rtlCol="0"/>
            <a:lstStyle/>
            <a:p>
              <a:endParaRPr/>
            </a:p>
          </p:txBody>
        </p:sp>
        <p:sp>
          <p:nvSpPr>
            <p:cNvPr id="8" name="object 69">
              <a:extLst>
                <a:ext uri="{FF2B5EF4-FFF2-40B4-BE49-F238E27FC236}">
                  <a16:creationId xmlns:a16="http://schemas.microsoft.com/office/drawing/2014/main" id="{1957958C-5172-3784-C347-97A126EAFE65}"/>
                </a:ext>
              </a:extLst>
            </p:cNvPr>
            <p:cNvSpPr/>
            <p:nvPr/>
          </p:nvSpPr>
          <p:spPr>
            <a:xfrm>
              <a:off x="2097063" y="6166753"/>
              <a:ext cx="100965" cy="2540"/>
            </a:xfrm>
            <a:custGeom>
              <a:avLst/>
              <a:gdLst/>
              <a:ahLst/>
              <a:cxnLst/>
              <a:rect l="l" t="t" r="r" b="b"/>
              <a:pathLst>
                <a:path w="100964" h="2539">
                  <a:moveTo>
                    <a:pt x="0" y="0"/>
                  </a:moveTo>
                  <a:lnTo>
                    <a:pt x="100938" y="2162"/>
                  </a:lnTo>
                </a:path>
              </a:pathLst>
            </a:custGeom>
            <a:ln w="18000">
              <a:solidFill>
                <a:srgbClr val="FF3333"/>
              </a:solidFill>
            </a:ln>
          </p:spPr>
          <p:txBody>
            <a:bodyPr wrap="square" lIns="0" tIns="0" rIns="0" bIns="0" rtlCol="0"/>
            <a:lstStyle/>
            <a:p>
              <a:endParaRPr/>
            </a:p>
          </p:txBody>
        </p:sp>
        <p:sp>
          <p:nvSpPr>
            <p:cNvPr id="9" name="object 70">
              <a:extLst>
                <a:ext uri="{FF2B5EF4-FFF2-40B4-BE49-F238E27FC236}">
                  <a16:creationId xmlns:a16="http://schemas.microsoft.com/office/drawing/2014/main" id="{8C4FA6C0-CCFA-290D-C1FF-7CAAC7188E64}"/>
                </a:ext>
              </a:extLst>
            </p:cNvPr>
            <p:cNvSpPr/>
            <p:nvPr/>
          </p:nvSpPr>
          <p:spPr>
            <a:xfrm>
              <a:off x="1998946" y="6124714"/>
              <a:ext cx="100965" cy="2540"/>
            </a:xfrm>
            <a:custGeom>
              <a:avLst/>
              <a:gdLst/>
              <a:ahLst/>
              <a:cxnLst/>
              <a:rect l="l" t="t" r="r" b="b"/>
              <a:pathLst>
                <a:path w="100964" h="2539">
                  <a:moveTo>
                    <a:pt x="0" y="0"/>
                  </a:moveTo>
                  <a:lnTo>
                    <a:pt x="100938" y="2162"/>
                  </a:lnTo>
                </a:path>
              </a:pathLst>
            </a:custGeom>
            <a:ln w="18000">
              <a:solidFill>
                <a:srgbClr val="92D050"/>
              </a:solidFill>
            </a:ln>
          </p:spPr>
          <p:txBody>
            <a:bodyPr wrap="square" lIns="0" tIns="0" rIns="0" bIns="0" rtlCol="0"/>
            <a:lstStyle/>
            <a:p>
              <a:endParaRPr/>
            </a:p>
          </p:txBody>
        </p:sp>
        <p:sp>
          <p:nvSpPr>
            <p:cNvPr id="10" name="object 71">
              <a:extLst>
                <a:ext uri="{FF2B5EF4-FFF2-40B4-BE49-F238E27FC236}">
                  <a16:creationId xmlns:a16="http://schemas.microsoft.com/office/drawing/2014/main" id="{89323EF0-330A-41C9-2F76-A8E8C1E14BEF}"/>
                </a:ext>
              </a:extLst>
            </p:cNvPr>
            <p:cNvSpPr/>
            <p:nvPr/>
          </p:nvSpPr>
          <p:spPr>
            <a:xfrm>
              <a:off x="1865059" y="6084573"/>
              <a:ext cx="100965" cy="2540"/>
            </a:xfrm>
            <a:custGeom>
              <a:avLst/>
              <a:gdLst/>
              <a:ahLst/>
              <a:cxnLst/>
              <a:rect l="l" t="t" r="r" b="b"/>
              <a:pathLst>
                <a:path w="100964" h="2539">
                  <a:moveTo>
                    <a:pt x="0" y="0"/>
                  </a:moveTo>
                  <a:lnTo>
                    <a:pt x="100938" y="2162"/>
                  </a:lnTo>
                </a:path>
              </a:pathLst>
            </a:custGeom>
            <a:ln w="18000">
              <a:solidFill>
                <a:srgbClr val="FF3333"/>
              </a:solidFill>
            </a:ln>
          </p:spPr>
          <p:txBody>
            <a:bodyPr wrap="square" lIns="0" tIns="0" rIns="0" bIns="0" rtlCol="0"/>
            <a:lstStyle/>
            <a:p>
              <a:endParaRPr/>
            </a:p>
          </p:txBody>
        </p:sp>
        <p:sp>
          <p:nvSpPr>
            <p:cNvPr id="11" name="object 72">
              <a:extLst>
                <a:ext uri="{FF2B5EF4-FFF2-40B4-BE49-F238E27FC236}">
                  <a16:creationId xmlns:a16="http://schemas.microsoft.com/office/drawing/2014/main" id="{9467D6E5-C947-FC45-BB68-401BD43CD267}"/>
                </a:ext>
              </a:extLst>
            </p:cNvPr>
            <p:cNvSpPr/>
            <p:nvPr/>
          </p:nvSpPr>
          <p:spPr>
            <a:xfrm>
              <a:off x="1841525" y="6146180"/>
              <a:ext cx="100965" cy="2540"/>
            </a:xfrm>
            <a:custGeom>
              <a:avLst/>
              <a:gdLst/>
              <a:ahLst/>
              <a:cxnLst/>
              <a:rect l="l" t="t" r="r" b="b"/>
              <a:pathLst>
                <a:path w="100964" h="2539">
                  <a:moveTo>
                    <a:pt x="0" y="0"/>
                  </a:moveTo>
                  <a:lnTo>
                    <a:pt x="100938" y="2162"/>
                  </a:lnTo>
                </a:path>
              </a:pathLst>
            </a:custGeom>
            <a:ln w="18000">
              <a:solidFill>
                <a:srgbClr val="92D050"/>
              </a:solidFill>
            </a:ln>
          </p:spPr>
          <p:txBody>
            <a:bodyPr wrap="square" lIns="0" tIns="0" rIns="0" bIns="0" rtlCol="0"/>
            <a:lstStyle/>
            <a:p>
              <a:endParaRPr/>
            </a:p>
          </p:txBody>
        </p:sp>
        <p:sp>
          <p:nvSpPr>
            <p:cNvPr id="12" name="object 73">
              <a:extLst>
                <a:ext uri="{FF2B5EF4-FFF2-40B4-BE49-F238E27FC236}">
                  <a16:creationId xmlns:a16="http://schemas.microsoft.com/office/drawing/2014/main" id="{1B6E3649-5467-13E7-A63E-7E91572BAFBC}"/>
                </a:ext>
              </a:extLst>
            </p:cNvPr>
            <p:cNvSpPr/>
            <p:nvPr/>
          </p:nvSpPr>
          <p:spPr>
            <a:xfrm>
              <a:off x="1877089" y="6195358"/>
              <a:ext cx="100965" cy="2540"/>
            </a:xfrm>
            <a:custGeom>
              <a:avLst/>
              <a:gdLst/>
              <a:ahLst/>
              <a:cxnLst/>
              <a:rect l="l" t="t" r="r" b="b"/>
              <a:pathLst>
                <a:path w="100964" h="2539">
                  <a:moveTo>
                    <a:pt x="0" y="0"/>
                  </a:moveTo>
                  <a:lnTo>
                    <a:pt x="100938" y="2162"/>
                  </a:lnTo>
                </a:path>
              </a:pathLst>
            </a:custGeom>
            <a:ln w="18000">
              <a:solidFill>
                <a:srgbClr val="FF3333"/>
              </a:solidFill>
            </a:ln>
          </p:spPr>
          <p:txBody>
            <a:bodyPr wrap="square" lIns="0" tIns="0" rIns="0" bIns="0" rtlCol="0"/>
            <a:lstStyle/>
            <a:p>
              <a:endParaRPr/>
            </a:p>
          </p:txBody>
        </p:sp>
        <p:sp>
          <p:nvSpPr>
            <p:cNvPr id="13" name="object 74">
              <a:extLst>
                <a:ext uri="{FF2B5EF4-FFF2-40B4-BE49-F238E27FC236}">
                  <a16:creationId xmlns:a16="http://schemas.microsoft.com/office/drawing/2014/main" id="{43392871-CBD5-DAD1-1625-6535E3E2EC85}"/>
                </a:ext>
              </a:extLst>
            </p:cNvPr>
            <p:cNvSpPr/>
            <p:nvPr/>
          </p:nvSpPr>
          <p:spPr>
            <a:xfrm>
              <a:off x="1853553" y="6244534"/>
              <a:ext cx="100965" cy="2540"/>
            </a:xfrm>
            <a:custGeom>
              <a:avLst/>
              <a:gdLst/>
              <a:ahLst/>
              <a:cxnLst/>
              <a:rect l="l" t="t" r="r" b="b"/>
              <a:pathLst>
                <a:path w="100964" h="2539">
                  <a:moveTo>
                    <a:pt x="0" y="0"/>
                  </a:moveTo>
                  <a:lnTo>
                    <a:pt x="100938" y="2162"/>
                  </a:lnTo>
                </a:path>
              </a:pathLst>
            </a:custGeom>
            <a:ln w="18000">
              <a:solidFill>
                <a:srgbClr val="92D050"/>
              </a:solidFill>
            </a:ln>
          </p:spPr>
          <p:txBody>
            <a:bodyPr wrap="square" lIns="0" tIns="0" rIns="0" bIns="0" rtlCol="0"/>
            <a:lstStyle/>
            <a:p>
              <a:endParaRPr/>
            </a:p>
          </p:txBody>
        </p:sp>
        <p:sp>
          <p:nvSpPr>
            <p:cNvPr id="14" name="object 75">
              <a:extLst>
                <a:ext uri="{FF2B5EF4-FFF2-40B4-BE49-F238E27FC236}">
                  <a16:creationId xmlns:a16="http://schemas.microsoft.com/office/drawing/2014/main" id="{5681D1F1-4D0B-82B3-6611-972292BD0A87}"/>
                </a:ext>
              </a:extLst>
            </p:cNvPr>
            <p:cNvSpPr/>
            <p:nvPr/>
          </p:nvSpPr>
          <p:spPr>
            <a:xfrm>
              <a:off x="2036310" y="6078804"/>
              <a:ext cx="100965" cy="2540"/>
            </a:xfrm>
            <a:custGeom>
              <a:avLst/>
              <a:gdLst/>
              <a:ahLst/>
              <a:cxnLst/>
              <a:rect l="l" t="t" r="r" b="b"/>
              <a:pathLst>
                <a:path w="100964" h="2539">
                  <a:moveTo>
                    <a:pt x="0" y="0"/>
                  </a:moveTo>
                  <a:lnTo>
                    <a:pt x="100938" y="2162"/>
                  </a:lnTo>
                </a:path>
              </a:pathLst>
            </a:custGeom>
            <a:ln w="18000">
              <a:solidFill>
                <a:srgbClr val="FF3333"/>
              </a:solidFill>
            </a:ln>
          </p:spPr>
          <p:txBody>
            <a:bodyPr wrap="square" lIns="0" tIns="0" rIns="0" bIns="0" rtlCol="0"/>
            <a:lstStyle/>
            <a:p>
              <a:endParaRPr/>
            </a:p>
          </p:txBody>
        </p:sp>
        <p:sp>
          <p:nvSpPr>
            <p:cNvPr id="15" name="object 76">
              <a:extLst>
                <a:ext uri="{FF2B5EF4-FFF2-40B4-BE49-F238E27FC236}">
                  <a16:creationId xmlns:a16="http://schemas.microsoft.com/office/drawing/2014/main" id="{8AD487E9-8703-5C0C-1563-C5C31A22EA3C}"/>
                </a:ext>
              </a:extLst>
            </p:cNvPr>
            <p:cNvSpPr/>
            <p:nvPr/>
          </p:nvSpPr>
          <p:spPr>
            <a:xfrm>
              <a:off x="1952400" y="6173200"/>
              <a:ext cx="100965" cy="2540"/>
            </a:xfrm>
            <a:custGeom>
              <a:avLst/>
              <a:gdLst/>
              <a:ahLst/>
              <a:cxnLst/>
              <a:rect l="l" t="t" r="r" b="b"/>
              <a:pathLst>
                <a:path w="100964" h="2539">
                  <a:moveTo>
                    <a:pt x="0" y="0"/>
                  </a:moveTo>
                  <a:lnTo>
                    <a:pt x="100938" y="2162"/>
                  </a:lnTo>
                </a:path>
              </a:pathLst>
            </a:custGeom>
            <a:ln w="18000">
              <a:solidFill>
                <a:srgbClr val="92D050"/>
              </a:solidFill>
            </a:ln>
          </p:spPr>
          <p:txBody>
            <a:bodyPr wrap="square" lIns="0" tIns="0" rIns="0" bIns="0" rtlCol="0"/>
            <a:lstStyle/>
            <a:p>
              <a:endParaRPr/>
            </a:p>
          </p:txBody>
        </p:sp>
        <p:sp>
          <p:nvSpPr>
            <p:cNvPr id="16" name="object 77">
              <a:extLst>
                <a:ext uri="{FF2B5EF4-FFF2-40B4-BE49-F238E27FC236}">
                  <a16:creationId xmlns:a16="http://schemas.microsoft.com/office/drawing/2014/main" id="{129FB824-5297-B336-9925-71E9F336CD0D}"/>
                </a:ext>
              </a:extLst>
            </p:cNvPr>
            <p:cNvSpPr/>
            <p:nvPr/>
          </p:nvSpPr>
          <p:spPr>
            <a:xfrm>
              <a:off x="2405838" y="6128887"/>
              <a:ext cx="100965" cy="2540"/>
            </a:xfrm>
            <a:custGeom>
              <a:avLst/>
              <a:gdLst/>
              <a:ahLst/>
              <a:cxnLst/>
              <a:rect l="l" t="t" r="r" b="b"/>
              <a:pathLst>
                <a:path w="100964" h="2539">
                  <a:moveTo>
                    <a:pt x="0" y="0"/>
                  </a:moveTo>
                  <a:lnTo>
                    <a:pt x="100938" y="2162"/>
                  </a:lnTo>
                </a:path>
              </a:pathLst>
            </a:custGeom>
            <a:ln w="18000">
              <a:solidFill>
                <a:srgbClr val="92D050"/>
              </a:solidFill>
            </a:ln>
          </p:spPr>
          <p:txBody>
            <a:bodyPr wrap="square" lIns="0" tIns="0" rIns="0" bIns="0" rtlCol="0"/>
            <a:lstStyle/>
            <a:p>
              <a:endParaRPr/>
            </a:p>
          </p:txBody>
        </p:sp>
        <p:sp>
          <p:nvSpPr>
            <p:cNvPr id="17" name="object 78">
              <a:extLst>
                <a:ext uri="{FF2B5EF4-FFF2-40B4-BE49-F238E27FC236}">
                  <a16:creationId xmlns:a16="http://schemas.microsoft.com/office/drawing/2014/main" id="{6398EB8C-D863-9DD7-920D-92AB61BCD3A9}"/>
                </a:ext>
              </a:extLst>
            </p:cNvPr>
            <p:cNvSpPr/>
            <p:nvPr/>
          </p:nvSpPr>
          <p:spPr>
            <a:xfrm>
              <a:off x="2306991" y="6161852"/>
              <a:ext cx="100965" cy="2540"/>
            </a:xfrm>
            <a:custGeom>
              <a:avLst/>
              <a:gdLst/>
              <a:ahLst/>
              <a:cxnLst/>
              <a:rect l="l" t="t" r="r" b="b"/>
              <a:pathLst>
                <a:path w="100964" h="2539">
                  <a:moveTo>
                    <a:pt x="0" y="0"/>
                  </a:moveTo>
                  <a:lnTo>
                    <a:pt x="100938" y="2162"/>
                  </a:lnTo>
                </a:path>
              </a:pathLst>
            </a:custGeom>
            <a:ln w="18000">
              <a:solidFill>
                <a:srgbClr val="FF3333"/>
              </a:solidFill>
            </a:ln>
          </p:spPr>
          <p:txBody>
            <a:bodyPr wrap="square" lIns="0" tIns="0" rIns="0" bIns="0" rtlCol="0"/>
            <a:lstStyle/>
            <a:p>
              <a:endParaRPr/>
            </a:p>
          </p:txBody>
        </p:sp>
        <p:sp>
          <p:nvSpPr>
            <p:cNvPr id="18" name="object 79">
              <a:extLst>
                <a:ext uri="{FF2B5EF4-FFF2-40B4-BE49-F238E27FC236}">
                  <a16:creationId xmlns:a16="http://schemas.microsoft.com/office/drawing/2014/main" id="{8CD71239-492C-64E9-18E5-621F183E450B}"/>
                </a:ext>
              </a:extLst>
            </p:cNvPr>
            <p:cNvSpPr/>
            <p:nvPr/>
          </p:nvSpPr>
          <p:spPr>
            <a:xfrm>
              <a:off x="2235340" y="6128887"/>
              <a:ext cx="100965" cy="2540"/>
            </a:xfrm>
            <a:custGeom>
              <a:avLst/>
              <a:gdLst/>
              <a:ahLst/>
              <a:cxnLst/>
              <a:rect l="l" t="t" r="r" b="b"/>
              <a:pathLst>
                <a:path w="100964" h="2539">
                  <a:moveTo>
                    <a:pt x="0" y="0"/>
                  </a:moveTo>
                  <a:lnTo>
                    <a:pt x="100938" y="2162"/>
                  </a:lnTo>
                </a:path>
              </a:pathLst>
            </a:custGeom>
            <a:ln w="18000">
              <a:solidFill>
                <a:srgbClr val="FF3333"/>
              </a:solidFill>
            </a:ln>
          </p:spPr>
          <p:txBody>
            <a:bodyPr wrap="square" lIns="0" tIns="0" rIns="0" bIns="0" rtlCol="0"/>
            <a:lstStyle/>
            <a:p>
              <a:endParaRPr/>
            </a:p>
          </p:txBody>
        </p:sp>
        <p:sp>
          <p:nvSpPr>
            <p:cNvPr id="19" name="object 80">
              <a:extLst>
                <a:ext uri="{FF2B5EF4-FFF2-40B4-BE49-F238E27FC236}">
                  <a16:creationId xmlns:a16="http://schemas.microsoft.com/office/drawing/2014/main" id="{5333F312-B462-4FEE-B957-CD4504792A50}"/>
                </a:ext>
              </a:extLst>
            </p:cNvPr>
            <p:cNvSpPr/>
            <p:nvPr/>
          </p:nvSpPr>
          <p:spPr>
            <a:xfrm>
              <a:off x="2185657" y="6085114"/>
              <a:ext cx="100965" cy="2540"/>
            </a:xfrm>
            <a:custGeom>
              <a:avLst/>
              <a:gdLst/>
              <a:ahLst/>
              <a:cxnLst/>
              <a:rect l="l" t="t" r="r" b="b"/>
              <a:pathLst>
                <a:path w="100964" h="2539">
                  <a:moveTo>
                    <a:pt x="0" y="0"/>
                  </a:moveTo>
                  <a:lnTo>
                    <a:pt x="100938" y="2162"/>
                  </a:lnTo>
                </a:path>
              </a:pathLst>
            </a:custGeom>
            <a:ln w="18000">
              <a:solidFill>
                <a:srgbClr val="92D050"/>
              </a:solidFill>
            </a:ln>
          </p:spPr>
          <p:txBody>
            <a:bodyPr wrap="square" lIns="0" tIns="0" rIns="0" bIns="0" rtlCol="0"/>
            <a:lstStyle/>
            <a:p>
              <a:endParaRPr/>
            </a:p>
          </p:txBody>
        </p:sp>
        <p:sp>
          <p:nvSpPr>
            <p:cNvPr id="20" name="object 81">
              <a:extLst>
                <a:ext uri="{FF2B5EF4-FFF2-40B4-BE49-F238E27FC236}">
                  <a16:creationId xmlns:a16="http://schemas.microsoft.com/office/drawing/2014/main" id="{240BDEAF-5F30-953B-8103-5014BF496FC8}"/>
                </a:ext>
              </a:extLst>
            </p:cNvPr>
            <p:cNvSpPr/>
            <p:nvPr/>
          </p:nvSpPr>
          <p:spPr>
            <a:xfrm>
              <a:off x="2363998" y="6216432"/>
              <a:ext cx="109220" cy="1905"/>
            </a:xfrm>
            <a:custGeom>
              <a:avLst/>
              <a:gdLst/>
              <a:ahLst/>
              <a:cxnLst/>
              <a:rect l="l" t="t" r="r" b="b"/>
              <a:pathLst>
                <a:path w="109219" h="1904">
                  <a:moveTo>
                    <a:pt x="0" y="1621"/>
                  </a:moveTo>
                  <a:lnTo>
                    <a:pt x="108783" y="0"/>
                  </a:lnTo>
                </a:path>
              </a:pathLst>
            </a:custGeom>
            <a:ln w="18000">
              <a:solidFill>
                <a:srgbClr val="92D050"/>
              </a:solidFill>
            </a:ln>
          </p:spPr>
          <p:txBody>
            <a:bodyPr wrap="square" lIns="0" tIns="0" rIns="0" bIns="0" rtlCol="0"/>
            <a:lstStyle/>
            <a:p>
              <a:endParaRPr/>
            </a:p>
          </p:txBody>
        </p:sp>
        <p:sp>
          <p:nvSpPr>
            <p:cNvPr id="21" name="object 82">
              <a:extLst>
                <a:ext uri="{FF2B5EF4-FFF2-40B4-BE49-F238E27FC236}">
                  <a16:creationId xmlns:a16="http://schemas.microsoft.com/office/drawing/2014/main" id="{DB8D9614-B5F1-3B3A-2ABD-C99C831CA588}"/>
                </a:ext>
              </a:extLst>
            </p:cNvPr>
            <p:cNvSpPr/>
            <p:nvPr/>
          </p:nvSpPr>
          <p:spPr>
            <a:xfrm>
              <a:off x="2197685" y="6195358"/>
              <a:ext cx="100965" cy="2540"/>
            </a:xfrm>
            <a:custGeom>
              <a:avLst/>
              <a:gdLst/>
              <a:ahLst/>
              <a:cxnLst/>
              <a:rect l="l" t="t" r="r" b="b"/>
              <a:pathLst>
                <a:path w="100964" h="2539">
                  <a:moveTo>
                    <a:pt x="0" y="0"/>
                  </a:moveTo>
                  <a:lnTo>
                    <a:pt x="100938" y="2162"/>
                  </a:lnTo>
                </a:path>
              </a:pathLst>
            </a:custGeom>
            <a:ln w="18000">
              <a:solidFill>
                <a:srgbClr val="92D050"/>
              </a:solidFill>
            </a:ln>
          </p:spPr>
          <p:txBody>
            <a:bodyPr wrap="square" lIns="0" tIns="0" rIns="0" bIns="0" rtlCol="0"/>
            <a:lstStyle/>
            <a:p>
              <a:endParaRPr/>
            </a:p>
          </p:txBody>
        </p:sp>
        <p:sp>
          <p:nvSpPr>
            <p:cNvPr id="22" name="object 83">
              <a:extLst>
                <a:ext uri="{FF2B5EF4-FFF2-40B4-BE49-F238E27FC236}">
                  <a16:creationId xmlns:a16="http://schemas.microsoft.com/office/drawing/2014/main" id="{0345B36A-461F-183F-C21C-769E30A87ED8}"/>
                </a:ext>
              </a:extLst>
            </p:cNvPr>
            <p:cNvSpPr/>
            <p:nvPr/>
          </p:nvSpPr>
          <p:spPr>
            <a:xfrm>
              <a:off x="2232203" y="6239130"/>
              <a:ext cx="100965" cy="2540"/>
            </a:xfrm>
            <a:custGeom>
              <a:avLst/>
              <a:gdLst/>
              <a:ahLst/>
              <a:cxnLst/>
              <a:rect l="l" t="t" r="r" b="b"/>
              <a:pathLst>
                <a:path w="100964" h="2539">
                  <a:moveTo>
                    <a:pt x="0" y="0"/>
                  </a:moveTo>
                  <a:lnTo>
                    <a:pt x="100938" y="2162"/>
                  </a:lnTo>
                </a:path>
              </a:pathLst>
            </a:custGeom>
            <a:ln w="18000">
              <a:solidFill>
                <a:srgbClr val="FF3333"/>
              </a:solidFill>
            </a:ln>
          </p:spPr>
          <p:txBody>
            <a:bodyPr wrap="square" lIns="0" tIns="0" rIns="0" bIns="0" rtlCol="0"/>
            <a:lstStyle/>
            <a:p>
              <a:endParaRPr/>
            </a:p>
          </p:txBody>
        </p:sp>
        <p:sp>
          <p:nvSpPr>
            <p:cNvPr id="23" name="object 84">
              <a:extLst>
                <a:ext uri="{FF2B5EF4-FFF2-40B4-BE49-F238E27FC236}">
                  <a16:creationId xmlns:a16="http://schemas.microsoft.com/office/drawing/2014/main" id="{6A19308C-1B69-C7E0-B4D2-A5F80E2B4E6D}"/>
                </a:ext>
              </a:extLst>
            </p:cNvPr>
            <p:cNvSpPr/>
            <p:nvPr/>
          </p:nvSpPr>
          <p:spPr>
            <a:xfrm>
              <a:off x="2483241" y="6261286"/>
              <a:ext cx="100965" cy="2540"/>
            </a:xfrm>
            <a:custGeom>
              <a:avLst/>
              <a:gdLst/>
              <a:ahLst/>
              <a:cxnLst/>
              <a:rect l="l" t="t" r="r" b="b"/>
              <a:pathLst>
                <a:path w="100964" h="2539">
                  <a:moveTo>
                    <a:pt x="0" y="0"/>
                  </a:moveTo>
                  <a:lnTo>
                    <a:pt x="100938" y="2162"/>
                  </a:lnTo>
                </a:path>
              </a:pathLst>
            </a:custGeom>
            <a:ln w="18000">
              <a:solidFill>
                <a:srgbClr val="FF3333"/>
              </a:solidFill>
            </a:ln>
          </p:spPr>
          <p:txBody>
            <a:bodyPr wrap="square" lIns="0" tIns="0" rIns="0" bIns="0" rtlCol="0"/>
            <a:lstStyle/>
            <a:p>
              <a:endParaRPr/>
            </a:p>
          </p:txBody>
        </p:sp>
        <p:sp>
          <p:nvSpPr>
            <p:cNvPr id="24" name="object 85">
              <a:extLst>
                <a:ext uri="{FF2B5EF4-FFF2-40B4-BE49-F238E27FC236}">
                  <a16:creationId xmlns:a16="http://schemas.microsoft.com/office/drawing/2014/main" id="{462F9F09-C731-7A3B-F5A1-BB73F5EF8152}"/>
                </a:ext>
              </a:extLst>
            </p:cNvPr>
            <p:cNvSpPr/>
            <p:nvPr/>
          </p:nvSpPr>
          <p:spPr>
            <a:xfrm>
              <a:off x="2493700" y="6085114"/>
              <a:ext cx="100965" cy="2540"/>
            </a:xfrm>
            <a:custGeom>
              <a:avLst/>
              <a:gdLst/>
              <a:ahLst/>
              <a:cxnLst/>
              <a:rect l="l" t="t" r="r" b="b"/>
              <a:pathLst>
                <a:path w="100964" h="2539">
                  <a:moveTo>
                    <a:pt x="0" y="0"/>
                  </a:moveTo>
                  <a:lnTo>
                    <a:pt x="100938" y="2162"/>
                  </a:lnTo>
                </a:path>
              </a:pathLst>
            </a:custGeom>
            <a:ln w="18000">
              <a:solidFill>
                <a:srgbClr val="92D050"/>
              </a:solidFill>
            </a:ln>
          </p:spPr>
          <p:txBody>
            <a:bodyPr wrap="square" lIns="0" tIns="0" rIns="0" bIns="0" rtlCol="0"/>
            <a:lstStyle/>
            <a:p>
              <a:endParaRPr/>
            </a:p>
          </p:txBody>
        </p:sp>
        <p:sp>
          <p:nvSpPr>
            <p:cNvPr id="25" name="object 86">
              <a:extLst>
                <a:ext uri="{FF2B5EF4-FFF2-40B4-BE49-F238E27FC236}">
                  <a16:creationId xmlns:a16="http://schemas.microsoft.com/office/drawing/2014/main" id="{AA9E8296-2D96-1366-2E0A-EEAF748FE6FF}"/>
                </a:ext>
              </a:extLst>
            </p:cNvPr>
            <p:cNvSpPr/>
            <p:nvPr/>
          </p:nvSpPr>
          <p:spPr>
            <a:xfrm>
              <a:off x="2505730" y="6195896"/>
              <a:ext cx="100965" cy="2540"/>
            </a:xfrm>
            <a:custGeom>
              <a:avLst/>
              <a:gdLst/>
              <a:ahLst/>
              <a:cxnLst/>
              <a:rect l="l" t="t" r="r" b="b"/>
              <a:pathLst>
                <a:path w="100964" h="2539">
                  <a:moveTo>
                    <a:pt x="0" y="0"/>
                  </a:moveTo>
                  <a:lnTo>
                    <a:pt x="100938" y="2162"/>
                  </a:lnTo>
                </a:path>
              </a:pathLst>
            </a:custGeom>
            <a:ln w="18000">
              <a:solidFill>
                <a:srgbClr val="FF3333"/>
              </a:solidFill>
            </a:ln>
          </p:spPr>
          <p:txBody>
            <a:bodyPr wrap="square" lIns="0" tIns="0" rIns="0" bIns="0" rtlCol="0"/>
            <a:lstStyle/>
            <a:p>
              <a:endParaRPr/>
            </a:p>
          </p:txBody>
        </p:sp>
        <p:sp>
          <p:nvSpPr>
            <p:cNvPr id="26" name="object 87">
              <a:extLst>
                <a:ext uri="{FF2B5EF4-FFF2-40B4-BE49-F238E27FC236}">
                  <a16:creationId xmlns:a16="http://schemas.microsoft.com/office/drawing/2014/main" id="{D2E9D922-FB08-FF30-F9EA-127107387E81}"/>
                </a:ext>
              </a:extLst>
            </p:cNvPr>
            <p:cNvSpPr/>
            <p:nvPr/>
          </p:nvSpPr>
          <p:spPr>
            <a:xfrm>
              <a:off x="3049659" y="6157956"/>
              <a:ext cx="100965" cy="2540"/>
            </a:xfrm>
            <a:custGeom>
              <a:avLst/>
              <a:gdLst/>
              <a:ahLst/>
              <a:cxnLst/>
              <a:rect l="l" t="t" r="r" b="b"/>
              <a:pathLst>
                <a:path w="100964" h="2539">
                  <a:moveTo>
                    <a:pt x="0" y="0"/>
                  </a:moveTo>
                  <a:lnTo>
                    <a:pt x="100938" y="2161"/>
                  </a:lnTo>
                </a:path>
              </a:pathLst>
            </a:custGeom>
            <a:ln w="18000">
              <a:solidFill>
                <a:srgbClr val="92D050"/>
              </a:solidFill>
            </a:ln>
          </p:spPr>
          <p:txBody>
            <a:bodyPr wrap="square" lIns="0" tIns="0" rIns="0" bIns="0" rtlCol="0"/>
            <a:lstStyle/>
            <a:p>
              <a:endParaRPr/>
            </a:p>
          </p:txBody>
        </p:sp>
        <p:sp>
          <p:nvSpPr>
            <p:cNvPr id="27" name="object 88">
              <a:extLst>
                <a:ext uri="{FF2B5EF4-FFF2-40B4-BE49-F238E27FC236}">
                  <a16:creationId xmlns:a16="http://schemas.microsoft.com/office/drawing/2014/main" id="{6A965AB3-9AA8-8ABF-E348-B8F80814A398}"/>
                </a:ext>
              </a:extLst>
            </p:cNvPr>
            <p:cNvSpPr/>
            <p:nvPr/>
          </p:nvSpPr>
          <p:spPr>
            <a:xfrm>
              <a:off x="3355759" y="6167960"/>
              <a:ext cx="100965" cy="2540"/>
            </a:xfrm>
            <a:custGeom>
              <a:avLst/>
              <a:gdLst/>
              <a:ahLst/>
              <a:cxnLst/>
              <a:rect l="l" t="t" r="r" b="b"/>
              <a:pathLst>
                <a:path w="100964" h="2539">
                  <a:moveTo>
                    <a:pt x="0" y="0"/>
                  </a:moveTo>
                  <a:lnTo>
                    <a:pt x="100938" y="2161"/>
                  </a:lnTo>
                </a:path>
              </a:pathLst>
            </a:custGeom>
            <a:ln w="18000">
              <a:solidFill>
                <a:srgbClr val="92D050"/>
              </a:solidFill>
            </a:ln>
          </p:spPr>
          <p:txBody>
            <a:bodyPr wrap="square" lIns="0" tIns="0" rIns="0" bIns="0" rtlCol="0"/>
            <a:lstStyle/>
            <a:p>
              <a:endParaRPr/>
            </a:p>
          </p:txBody>
        </p:sp>
        <p:sp>
          <p:nvSpPr>
            <p:cNvPr id="28" name="object 89">
              <a:extLst>
                <a:ext uri="{FF2B5EF4-FFF2-40B4-BE49-F238E27FC236}">
                  <a16:creationId xmlns:a16="http://schemas.microsoft.com/office/drawing/2014/main" id="{6261C2C1-C58E-4FEF-BE17-BA677F9B8FDC}"/>
                </a:ext>
              </a:extLst>
            </p:cNvPr>
            <p:cNvSpPr/>
            <p:nvPr/>
          </p:nvSpPr>
          <p:spPr>
            <a:xfrm>
              <a:off x="3264647" y="6136781"/>
              <a:ext cx="100965" cy="2540"/>
            </a:xfrm>
            <a:custGeom>
              <a:avLst/>
              <a:gdLst/>
              <a:ahLst/>
              <a:cxnLst/>
              <a:rect l="l" t="t" r="r" b="b"/>
              <a:pathLst>
                <a:path w="100964" h="2539">
                  <a:moveTo>
                    <a:pt x="0" y="0"/>
                  </a:moveTo>
                  <a:lnTo>
                    <a:pt x="100938" y="2161"/>
                  </a:lnTo>
                </a:path>
              </a:pathLst>
            </a:custGeom>
            <a:ln w="18000">
              <a:solidFill>
                <a:srgbClr val="92D050"/>
              </a:solidFill>
            </a:ln>
          </p:spPr>
          <p:txBody>
            <a:bodyPr wrap="square" lIns="0" tIns="0" rIns="0" bIns="0" rtlCol="0"/>
            <a:lstStyle/>
            <a:p>
              <a:endParaRPr/>
            </a:p>
          </p:txBody>
        </p:sp>
        <p:sp>
          <p:nvSpPr>
            <p:cNvPr id="29" name="object 90">
              <a:extLst>
                <a:ext uri="{FF2B5EF4-FFF2-40B4-BE49-F238E27FC236}">
                  <a16:creationId xmlns:a16="http://schemas.microsoft.com/office/drawing/2014/main" id="{9D8B13C8-1E2B-A873-5A2B-7098982A9D54}"/>
                </a:ext>
              </a:extLst>
            </p:cNvPr>
            <p:cNvSpPr/>
            <p:nvPr/>
          </p:nvSpPr>
          <p:spPr>
            <a:xfrm>
              <a:off x="3137766" y="6132833"/>
              <a:ext cx="100965" cy="2540"/>
            </a:xfrm>
            <a:custGeom>
              <a:avLst/>
              <a:gdLst/>
              <a:ahLst/>
              <a:cxnLst/>
              <a:rect l="l" t="t" r="r" b="b"/>
              <a:pathLst>
                <a:path w="100964" h="2539">
                  <a:moveTo>
                    <a:pt x="0" y="0"/>
                  </a:moveTo>
                  <a:lnTo>
                    <a:pt x="100938" y="2161"/>
                  </a:lnTo>
                </a:path>
              </a:pathLst>
            </a:custGeom>
            <a:ln w="18000">
              <a:solidFill>
                <a:srgbClr val="92D050"/>
              </a:solidFill>
            </a:ln>
          </p:spPr>
          <p:txBody>
            <a:bodyPr wrap="square" lIns="0" tIns="0" rIns="0" bIns="0" rtlCol="0"/>
            <a:lstStyle/>
            <a:p>
              <a:endParaRPr/>
            </a:p>
          </p:txBody>
        </p:sp>
        <p:sp>
          <p:nvSpPr>
            <p:cNvPr id="30" name="object 91">
              <a:extLst>
                <a:ext uri="{FF2B5EF4-FFF2-40B4-BE49-F238E27FC236}">
                  <a16:creationId xmlns:a16="http://schemas.microsoft.com/office/drawing/2014/main" id="{3DF5653F-46E2-A145-9D79-E5C126772CD9}"/>
                </a:ext>
              </a:extLst>
            </p:cNvPr>
            <p:cNvSpPr/>
            <p:nvPr/>
          </p:nvSpPr>
          <p:spPr>
            <a:xfrm>
              <a:off x="3096717" y="6187202"/>
              <a:ext cx="100965" cy="2540"/>
            </a:xfrm>
            <a:custGeom>
              <a:avLst/>
              <a:gdLst/>
              <a:ahLst/>
              <a:cxnLst/>
              <a:rect l="l" t="t" r="r" b="b"/>
              <a:pathLst>
                <a:path w="100964" h="2539">
                  <a:moveTo>
                    <a:pt x="0" y="0"/>
                  </a:moveTo>
                  <a:lnTo>
                    <a:pt x="100938" y="2161"/>
                  </a:lnTo>
                </a:path>
              </a:pathLst>
            </a:custGeom>
            <a:ln w="18000">
              <a:solidFill>
                <a:srgbClr val="92D050"/>
              </a:solidFill>
            </a:ln>
          </p:spPr>
          <p:txBody>
            <a:bodyPr wrap="square" lIns="0" tIns="0" rIns="0" bIns="0" rtlCol="0"/>
            <a:lstStyle/>
            <a:p>
              <a:endParaRPr/>
            </a:p>
          </p:txBody>
        </p:sp>
        <p:sp>
          <p:nvSpPr>
            <p:cNvPr id="31" name="object 92">
              <a:extLst>
                <a:ext uri="{FF2B5EF4-FFF2-40B4-BE49-F238E27FC236}">
                  <a16:creationId xmlns:a16="http://schemas.microsoft.com/office/drawing/2014/main" id="{D38A08D1-0C6E-B2F0-5D1D-4152A6F6D727}"/>
                </a:ext>
              </a:extLst>
            </p:cNvPr>
            <p:cNvSpPr/>
            <p:nvPr/>
          </p:nvSpPr>
          <p:spPr>
            <a:xfrm>
              <a:off x="3398498" y="6192945"/>
              <a:ext cx="100965" cy="2540"/>
            </a:xfrm>
            <a:custGeom>
              <a:avLst/>
              <a:gdLst/>
              <a:ahLst/>
              <a:cxnLst/>
              <a:rect l="l" t="t" r="r" b="b"/>
              <a:pathLst>
                <a:path w="100964" h="2539">
                  <a:moveTo>
                    <a:pt x="0" y="0"/>
                  </a:moveTo>
                  <a:lnTo>
                    <a:pt x="100938" y="2161"/>
                  </a:lnTo>
                </a:path>
              </a:pathLst>
            </a:custGeom>
            <a:ln w="18000">
              <a:solidFill>
                <a:srgbClr val="92D050"/>
              </a:solidFill>
            </a:ln>
          </p:spPr>
          <p:txBody>
            <a:bodyPr wrap="square" lIns="0" tIns="0" rIns="0" bIns="0" rtlCol="0"/>
            <a:lstStyle/>
            <a:p>
              <a:endParaRPr/>
            </a:p>
          </p:txBody>
        </p:sp>
        <p:sp>
          <p:nvSpPr>
            <p:cNvPr id="32" name="object 93">
              <a:extLst>
                <a:ext uri="{FF2B5EF4-FFF2-40B4-BE49-F238E27FC236}">
                  <a16:creationId xmlns:a16="http://schemas.microsoft.com/office/drawing/2014/main" id="{77195A25-D03A-8501-B6C2-1CBFFD4D8D63}"/>
                </a:ext>
              </a:extLst>
            </p:cNvPr>
            <p:cNvSpPr/>
            <p:nvPr/>
          </p:nvSpPr>
          <p:spPr>
            <a:xfrm>
              <a:off x="3508072" y="6169732"/>
              <a:ext cx="100965" cy="2540"/>
            </a:xfrm>
            <a:custGeom>
              <a:avLst/>
              <a:gdLst/>
              <a:ahLst/>
              <a:cxnLst/>
              <a:rect l="l" t="t" r="r" b="b"/>
              <a:pathLst>
                <a:path w="100964" h="2539">
                  <a:moveTo>
                    <a:pt x="0" y="0"/>
                  </a:moveTo>
                  <a:lnTo>
                    <a:pt x="100938" y="2161"/>
                  </a:lnTo>
                </a:path>
              </a:pathLst>
            </a:custGeom>
            <a:ln w="18000">
              <a:solidFill>
                <a:srgbClr val="92D050"/>
              </a:solidFill>
            </a:ln>
          </p:spPr>
          <p:txBody>
            <a:bodyPr wrap="square" lIns="0" tIns="0" rIns="0" bIns="0" rtlCol="0"/>
            <a:lstStyle/>
            <a:p>
              <a:endParaRPr/>
            </a:p>
          </p:txBody>
        </p:sp>
        <p:sp>
          <p:nvSpPr>
            <p:cNvPr id="33" name="object 94">
              <a:extLst>
                <a:ext uri="{FF2B5EF4-FFF2-40B4-BE49-F238E27FC236}">
                  <a16:creationId xmlns:a16="http://schemas.microsoft.com/office/drawing/2014/main" id="{1B5C13F9-5783-8DBC-A7A2-708345709E4B}"/>
                </a:ext>
              </a:extLst>
            </p:cNvPr>
            <p:cNvSpPr/>
            <p:nvPr/>
          </p:nvSpPr>
          <p:spPr>
            <a:xfrm>
              <a:off x="3189919" y="6166880"/>
              <a:ext cx="100965" cy="2540"/>
            </a:xfrm>
            <a:custGeom>
              <a:avLst/>
              <a:gdLst/>
              <a:ahLst/>
              <a:cxnLst/>
              <a:rect l="l" t="t" r="r" b="b"/>
              <a:pathLst>
                <a:path w="100964" h="2539">
                  <a:moveTo>
                    <a:pt x="0" y="0"/>
                  </a:moveTo>
                  <a:lnTo>
                    <a:pt x="100938" y="2161"/>
                  </a:lnTo>
                </a:path>
              </a:pathLst>
            </a:custGeom>
            <a:ln w="18000">
              <a:solidFill>
                <a:srgbClr val="92D050"/>
              </a:solidFill>
            </a:ln>
          </p:spPr>
          <p:txBody>
            <a:bodyPr wrap="square" lIns="0" tIns="0" rIns="0" bIns="0" rtlCol="0"/>
            <a:lstStyle/>
            <a:p>
              <a:endParaRPr/>
            </a:p>
          </p:txBody>
        </p:sp>
        <p:sp>
          <p:nvSpPr>
            <p:cNvPr id="34" name="object 95">
              <a:extLst>
                <a:ext uri="{FF2B5EF4-FFF2-40B4-BE49-F238E27FC236}">
                  <a16:creationId xmlns:a16="http://schemas.microsoft.com/office/drawing/2014/main" id="{B0622793-2267-29D1-2BA7-10C271DAA678}"/>
                </a:ext>
              </a:extLst>
            </p:cNvPr>
            <p:cNvSpPr/>
            <p:nvPr/>
          </p:nvSpPr>
          <p:spPr>
            <a:xfrm>
              <a:off x="3255841" y="6195245"/>
              <a:ext cx="100965" cy="2540"/>
            </a:xfrm>
            <a:custGeom>
              <a:avLst/>
              <a:gdLst/>
              <a:ahLst/>
              <a:cxnLst/>
              <a:rect l="l" t="t" r="r" b="b"/>
              <a:pathLst>
                <a:path w="100964" h="2539">
                  <a:moveTo>
                    <a:pt x="0" y="0"/>
                  </a:moveTo>
                  <a:lnTo>
                    <a:pt x="100938" y="2161"/>
                  </a:lnTo>
                </a:path>
              </a:pathLst>
            </a:custGeom>
            <a:ln w="18000">
              <a:solidFill>
                <a:srgbClr val="92D050"/>
              </a:solidFill>
            </a:ln>
          </p:spPr>
          <p:txBody>
            <a:bodyPr wrap="square" lIns="0" tIns="0" rIns="0" bIns="0" rtlCol="0"/>
            <a:lstStyle/>
            <a:p>
              <a:endParaRPr/>
            </a:p>
          </p:txBody>
        </p:sp>
        <p:pic>
          <p:nvPicPr>
            <p:cNvPr id="35" name="object 96">
              <a:extLst>
                <a:ext uri="{FF2B5EF4-FFF2-40B4-BE49-F238E27FC236}">
                  <a16:creationId xmlns:a16="http://schemas.microsoft.com/office/drawing/2014/main" id="{76895BC9-D003-0F99-828E-B437AC16D4C2}"/>
                </a:ext>
              </a:extLst>
            </p:cNvPr>
            <p:cNvPicPr/>
            <p:nvPr/>
          </p:nvPicPr>
          <p:blipFill>
            <a:blip r:embed="rId2" cstate="print"/>
            <a:stretch>
              <a:fillRect/>
            </a:stretch>
          </p:blipFill>
          <p:spPr>
            <a:xfrm>
              <a:off x="3023615" y="6062980"/>
              <a:ext cx="612647" cy="86395"/>
            </a:xfrm>
            <a:prstGeom prst="rect">
              <a:avLst/>
            </a:prstGeom>
          </p:spPr>
        </p:pic>
        <p:sp>
          <p:nvSpPr>
            <p:cNvPr id="36" name="object 97">
              <a:extLst>
                <a:ext uri="{FF2B5EF4-FFF2-40B4-BE49-F238E27FC236}">
                  <a16:creationId xmlns:a16="http://schemas.microsoft.com/office/drawing/2014/main" id="{31C05987-18F4-53C6-17B9-994B092CFF6B}"/>
                </a:ext>
              </a:extLst>
            </p:cNvPr>
            <p:cNvSpPr/>
            <p:nvPr/>
          </p:nvSpPr>
          <p:spPr>
            <a:xfrm>
              <a:off x="3043990" y="6080960"/>
              <a:ext cx="564515" cy="635"/>
            </a:xfrm>
            <a:custGeom>
              <a:avLst/>
              <a:gdLst/>
              <a:ahLst/>
              <a:cxnLst/>
              <a:rect l="l" t="t" r="r" b="b"/>
              <a:pathLst>
                <a:path w="564514" h="635">
                  <a:moveTo>
                    <a:pt x="0" y="0"/>
                  </a:moveTo>
                  <a:lnTo>
                    <a:pt x="563960" y="540"/>
                  </a:lnTo>
                </a:path>
              </a:pathLst>
            </a:custGeom>
            <a:ln w="12700">
              <a:solidFill>
                <a:srgbClr val="00B050"/>
              </a:solidFill>
            </a:ln>
          </p:spPr>
          <p:txBody>
            <a:bodyPr wrap="square" lIns="0" tIns="0" rIns="0" bIns="0" rtlCol="0"/>
            <a:lstStyle/>
            <a:p>
              <a:endParaRPr/>
            </a:p>
          </p:txBody>
        </p:sp>
        <p:sp>
          <p:nvSpPr>
            <p:cNvPr id="37" name="object 98">
              <a:extLst>
                <a:ext uri="{FF2B5EF4-FFF2-40B4-BE49-F238E27FC236}">
                  <a16:creationId xmlns:a16="http://schemas.microsoft.com/office/drawing/2014/main" id="{AB185CBA-B531-BEDA-4802-BDFC5EB45108}"/>
                </a:ext>
              </a:extLst>
            </p:cNvPr>
            <p:cNvSpPr/>
            <p:nvPr/>
          </p:nvSpPr>
          <p:spPr>
            <a:xfrm>
              <a:off x="4283200" y="6160079"/>
              <a:ext cx="100965" cy="2540"/>
            </a:xfrm>
            <a:custGeom>
              <a:avLst/>
              <a:gdLst/>
              <a:ahLst/>
              <a:cxnLst/>
              <a:rect l="l" t="t" r="r" b="b"/>
              <a:pathLst>
                <a:path w="100964" h="2539">
                  <a:moveTo>
                    <a:pt x="0" y="0"/>
                  </a:moveTo>
                  <a:lnTo>
                    <a:pt x="100938" y="2161"/>
                  </a:lnTo>
                </a:path>
              </a:pathLst>
            </a:custGeom>
            <a:ln w="18000">
              <a:solidFill>
                <a:srgbClr val="FF3333"/>
              </a:solidFill>
            </a:ln>
          </p:spPr>
          <p:txBody>
            <a:bodyPr wrap="square" lIns="0" tIns="0" rIns="0" bIns="0" rtlCol="0"/>
            <a:lstStyle/>
            <a:p>
              <a:endParaRPr/>
            </a:p>
          </p:txBody>
        </p:sp>
        <p:sp>
          <p:nvSpPr>
            <p:cNvPr id="38" name="object 99">
              <a:extLst>
                <a:ext uri="{FF2B5EF4-FFF2-40B4-BE49-F238E27FC236}">
                  <a16:creationId xmlns:a16="http://schemas.microsoft.com/office/drawing/2014/main" id="{45128146-C054-71F2-E6B1-D44BFCA3FC08}"/>
                </a:ext>
              </a:extLst>
            </p:cNvPr>
            <p:cNvSpPr/>
            <p:nvPr/>
          </p:nvSpPr>
          <p:spPr>
            <a:xfrm>
              <a:off x="4063857" y="6126473"/>
              <a:ext cx="100965" cy="2540"/>
            </a:xfrm>
            <a:custGeom>
              <a:avLst/>
              <a:gdLst/>
              <a:ahLst/>
              <a:cxnLst/>
              <a:rect l="l" t="t" r="r" b="b"/>
              <a:pathLst>
                <a:path w="100964" h="2539">
                  <a:moveTo>
                    <a:pt x="0" y="0"/>
                  </a:moveTo>
                  <a:lnTo>
                    <a:pt x="100938" y="2161"/>
                  </a:lnTo>
                </a:path>
              </a:pathLst>
            </a:custGeom>
            <a:ln w="18000">
              <a:solidFill>
                <a:srgbClr val="FF3333"/>
              </a:solidFill>
            </a:ln>
          </p:spPr>
          <p:txBody>
            <a:bodyPr wrap="square" lIns="0" tIns="0" rIns="0" bIns="0" rtlCol="0"/>
            <a:lstStyle/>
            <a:p>
              <a:endParaRPr/>
            </a:p>
          </p:txBody>
        </p:sp>
        <p:sp>
          <p:nvSpPr>
            <p:cNvPr id="39" name="object 100">
              <a:extLst>
                <a:ext uri="{FF2B5EF4-FFF2-40B4-BE49-F238E27FC236}">
                  <a16:creationId xmlns:a16="http://schemas.microsoft.com/office/drawing/2014/main" id="{50BD0FE4-35AD-D6AB-D1B0-527F7F34C5C5}"/>
                </a:ext>
              </a:extLst>
            </p:cNvPr>
            <p:cNvSpPr/>
            <p:nvPr/>
          </p:nvSpPr>
          <p:spPr>
            <a:xfrm>
              <a:off x="3903225" y="6129754"/>
              <a:ext cx="100965" cy="2540"/>
            </a:xfrm>
            <a:custGeom>
              <a:avLst/>
              <a:gdLst/>
              <a:ahLst/>
              <a:cxnLst/>
              <a:rect l="l" t="t" r="r" b="b"/>
              <a:pathLst>
                <a:path w="100964" h="2539">
                  <a:moveTo>
                    <a:pt x="0" y="0"/>
                  </a:moveTo>
                  <a:lnTo>
                    <a:pt x="100938" y="2161"/>
                  </a:lnTo>
                </a:path>
              </a:pathLst>
            </a:custGeom>
            <a:ln w="18000">
              <a:solidFill>
                <a:srgbClr val="FF3333"/>
              </a:solidFill>
            </a:ln>
          </p:spPr>
          <p:txBody>
            <a:bodyPr wrap="square" lIns="0" tIns="0" rIns="0" bIns="0" rtlCol="0"/>
            <a:lstStyle/>
            <a:p>
              <a:endParaRPr/>
            </a:p>
          </p:txBody>
        </p:sp>
        <p:sp>
          <p:nvSpPr>
            <p:cNvPr id="40" name="object 101">
              <a:extLst>
                <a:ext uri="{FF2B5EF4-FFF2-40B4-BE49-F238E27FC236}">
                  <a16:creationId xmlns:a16="http://schemas.microsoft.com/office/drawing/2014/main" id="{20E85AE1-8DB5-5F59-4E34-B4B03AFE70DA}"/>
                </a:ext>
              </a:extLst>
            </p:cNvPr>
            <p:cNvSpPr/>
            <p:nvPr/>
          </p:nvSpPr>
          <p:spPr>
            <a:xfrm>
              <a:off x="3898457" y="6195634"/>
              <a:ext cx="100965" cy="2540"/>
            </a:xfrm>
            <a:custGeom>
              <a:avLst/>
              <a:gdLst/>
              <a:ahLst/>
              <a:cxnLst/>
              <a:rect l="l" t="t" r="r" b="b"/>
              <a:pathLst>
                <a:path w="100964" h="2539">
                  <a:moveTo>
                    <a:pt x="0" y="0"/>
                  </a:moveTo>
                  <a:lnTo>
                    <a:pt x="100938" y="2161"/>
                  </a:lnTo>
                </a:path>
              </a:pathLst>
            </a:custGeom>
            <a:ln w="18000">
              <a:solidFill>
                <a:srgbClr val="FF3333"/>
              </a:solidFill>
            </a:ln>
          </p:spPr>
          <p:txBody>
            <a:bodyPr wrap="square" lIns="0" tIns="0" rIns="0" bIns="0" rtlCol="0"/>
            <a:lstStyle/>
            <a:p>
              <a:endParaRPr/>
            </a:p>
          </p:txBody>
        </p:sp>
        <p:sp>
          <p:nvSpPr>
            <p:cNvPr id="41" name="object 102">
              <a:extLst>
                <a:ext uri="{FF2B5EF4-FFF2-40B4-BE49-F238E27FC236}">
                  <a16:creationId xmlns:a16="http://schemas.microsoft.com/office/drawing/2014/main" id="{3E4BE8E4-0CD0-75FA-B6F9-C50C64C328E1}"/>
                </a:ext>
              </a:extLst>
            </p:cNvPr>
            <p:cNvSpPr/>
            <p:nvPr/>
          </p:nvSpPr>
          <p:spPr>
            <a:xfrm>
              <a:off x="3839870" y="6159728"/>
              <a:ext cx="109220" cy="1905"/>
            </a:xfrm>
            <a:custGeom>
              <a:avLst/>
              <a:gdLst/>
              <a:ahLst/>
              <a:cxnLst/>
              <a:rect l="l" t="t" r="r" b="b"/>
              <a:pathLst>
                <a:path w="109220" h="1904">
                  <a:moveTo>
                    <a:pt x="0" y="1621"/>
                  </a:moveTo>
                  <a:lnTo>
                    <a:pt x="108783" y="0"/>
                  </a:lnTo>
                </a:path>
              </a:pathLst>
            </a:custGeom>
            <a:ln w="18000">
              <a:solidFill>
                <a:srgbClr val="FF3333"/>
              </a:solidFill>
            </a:ln>
          </p:spPr>
          <p:txBody>
            <a:bodyPr wrap="square" lIns="0" tIns="0" rIns="0" bIns="0" rtlCol="0"/>
            <a:lstStyle/>
            <a:p>
              <a:endParaRPr/>
            </a:p>
          </p:txBody>
        </p:sp>
        <p:sp>
          <p:nvSpPr>
            <p:cNvPr id="42" name="object 103">
              <a:extLst>
                <a:ext uri="{FF2B5EF4-FFF2-40B4-BE49-F238E27FC236}">
                  <a16:creationId xmlns:a16="http://schemas.microsoft.com/office/drawing/2014/main" id="{B013A963-4019-1355-756A-FD34E1E8B37A}"/>
                </a:ext>
              </a:extLst>
            </p:cNvPr>
            <p:cNvSpPr/>
            <p:nvPr/>
          </p:nvSpPr>
          <p:spPr>
            <a:xfrm>
              <a:off x="4163957" y="6192944"/>
              <a:ext cx="100965" cy="2540"/>
            </a:xfrm>
            <a:custGeom>
              <a:avLst/>
              <a:gdLst/>
              <a:ahLst/>
              <a:cxnLst/>
              <a:rect l="l" t="t" r="r" b="b"/>
              <a:pathLst>
                <a:path w="100964" h="2539">
                  <a:moveTo>
                    <a:pt x="0" y="0"/>
                  </a:moveTo>
                  <a:lnTo>
                    <a:pt x="100938" y="2161"/>
                  </a:lnTo>
                </a:path>
              </a:pathLst>
            </a:custGeom>
            <a:ln w="18000">
              <a:solidFill>
                <a:srgbClr val="FF3333"/>
              </a:solidFill>
            </a:ln>
          </p:spPr>
          <p:txBody>
            <a:bodyPr wrap="square" lIns="0" tIns="0" rIns="0" bIns="0" rtlCol="0"/>
            <a:lstStyle/>
            <a:p>
              <a:endParaRPr/>
            </a:p>
          </p:txBody>
        </p:sp>
        <p:sp>
          <p:nvSpPr>
            <p:cNvPr id="43" name="object 104">
              <a:extLst>
                <a:ext uri="{FF2B5EF4-FFF2-40B4-BE49-F238E27FC236}">
                  <a16:creationId xmlns:a16="http://schemas.microsoft.com/office/drawing/2014/main" id="{B5CF326B-0BFF-DBA6-2902-7527780B83DB}"/>
                </a:ext>
              </a:extLst>
            </p:cNvPr>
            <p:cNvSpPr/>
            <p:nvPr/>
          </p:nvSpPr>
          <p:spPr>
            <a:xfrm>
              <a:off x="4198473" y="6128133"/>
              <a:ext cx="100965" cy="2540"/>
            </a:xfrm>
            <a:custGeom>
              <a:avLst/>
              <a:gdLst/>
              <a:ahLst/>
              <a:cxnLst/>
              <a:rect l="l" t="t" r="r" b="b"/>
              <a:pathLst>
                <a:path w="100964" h="2539">
                  <a:moveTo>
                    <a:pt x="0" y="0"/>
                  </a:moveTo>
                  <a:lnTo>
                    <a:pt x="100938" y="2161"/>
                  </a:lnTo>
                </a:path>
              </a:pathLst>
            </a:custGeom>
            <a:ln w="18000">
              <a:solidFill>
                <a:srgbClr val="FF3333"/>
              </a:solidFill>
            </a:ln>
          </p:spPr>
          <p:txBody>
            <a:bodyPr wrap="square" lIns="0" tIns="0" rIns="0" bIns="0" rtlCol="0"/>
            <a:lstStyle/>
            <a:p>
              <a:endParaRPr/>
            </a:p>
          </p:txBody>
        </p:sp>
        <p:sp>
          <p:nvSpPr>
            <p:cNvPr id="44" name="object 105">
              <a:extLst>
                <a:ext uri="{FF2B5EF4-FFF2-40B4-BE49-F238E27FC236}">
                  <a16:creationId xmlns:a16="http://schemas.microsoft.com/office/drawing/2014/main" id="{869C9462-3D8A-4130-D839-0994F7EA7957}"/>
                </a:ext>
              </a:extLst>
            </p:cNvPr>
            <p:cNvSpPr/>
            <p:nvPr/>
          </p:nvSpPr>
          <p:spPr>
            <a:xfrm>
              <a:off x="4018660" y="6186483"/>
              <a:ext cx="100965" cy="2540"/>
            </a:xfrm>
            <a:custGeom>
              <a:avLst/>
              <a:gdLst/>
              <a:ahLst/>
              <a:cxnLst/>
              <a:rect l="l" t="t" r="r" b="b"/>
              <a:pathLst>
                <a:path w="100964" h="2539">
                  <a:moveTo>
                    <a:pt x="0" y="0"/>
                  </a:moveTo>
                  <a:lnTo>
                    <a:pt x="100938" y="2161"/>
                  </a:lnTo>
                </a:path>
              </a:pathLst>
            </a:custGeom>
            <a:ln w="18000">
              <a:solidFill>
                <a:srgbClr val="FF3333"/>
              </a:solidFill>
            </a:ln>
          </p:spPr>
          <p:txBody>
            <a:bodyPr wrap="square" lIns="0" tIns="0" rIns="0" bIns="0" rtlCol="0"/>
            <a:lstStyle/>
            <a:p>
              <a:endParaRPr/>
            </a:p>
          </p:txBody>
        </p:sp>
        <p:sp>
          <p:nvSpPr>
            <p:cNvPr id="45" name="object 106">
              <a:extLst>
                <a:ext uri="{FF2B5EF4-FFF2-40B4-BE49-F238E27FC236}">
                  <a16:creationId xmlns:a16="http://schemas.microsoft.com/office/drawing/2014/main" id="{3CAA2820-FEF8-4347-6607-1227137AB50A}"/>
                </a:ext>
              </a:extLst>
            </p:cNvPr>
            <p:cNvSpPr/>
            <p:nvPr/>
          </p:nvSpPr>
          <p:spPr>
            <a:xfrm>
              <a:off x="3983584" y="6158710"/>
              <a:ext cx="100965" cy="2540"/>
            </a:xfrm>
            <a:custGeom>
              <a:avLst/>
              <a:gdLst/>
              <a:ahLst/>
              <a:cxnLst/>
              <a:rect l="l" t="t" r="r" b="b"/>
              <a:pathLst>
                <a:path w="100964" h="2539">
                  <a:moveTo>
                    <a:pt x="0" y="0"/>
                  </a:moveTo>
                  <a:lnTo>
                    <a:pt x="100938" y="2161"/>
                  </a:lnTo>
                </a:path>
              </a:pathLst>
            </a:custGeom>
            <a:ln w="18000">
              <a:solidFill>
                <a:srgbClr val="FF3333"/>
              </a:solidFill>
            </a:ln>
          </p:spPr>
          <p:txBody>
            <a:bodyPr wrap="square" lIns="0" tIns="0" rIns="0" bIns="0" rtlCol="0"/>
            <a:lstStyle/>
            <a:p>
              <a:endParaRPr/>
            </a:p>
          </p:txBody>
        </p:sp>
        <p:pic>
          <p:nvPicPr>
            <p:cNvPr id="46" name="object 107">
              <a:extLst>
                <a:ext uri="{FF2B5EF4-FFF2-40B4-BE49-F238E27FC236}">
                  <a16:creationId xmlns:a16="http://schemas.microsoft.com/office/drawing/2014/main" id="{2D03ADA8-7FAA-F0D4-BC38-B85A4D307A29}"/>
                </a:ext>
              </a:extLst>
            </p:cNvPr>
            <p:cNvPicPr/>
            <p:nvPr/>
          </p:nvPicPr>
          <p:blipFill>
            <a:blip r:embed="rId3" cstate="print"/>
            <a:stretch>
              <a:fillRect/>
            </a:stretch>
          </p:blipFill>
          <p:spPr>
            <a:xfrm>
              <a:off x="3803903" y="6059932"/>
              <a:ext cx="615696" cy="104900"/>
            </a:xfrm>
            <a:prstGeom prst="rect">
              <a:avLst/>
            </a:prstGeom>
          </p:spPr>
        </p:pic>
        <p:sp>
          <p:nvSpPr>
            <p:cNvPr id="47" name="object 108">
              <a:extLst>
                <a:ext uri="{FF2B5EF4-FFF2-40B4-BE49-F238E27FC236}">
                  <a16:creationId xmlns:a16="http://schemas.microsoft.com/office/drawing/2014/main" id="{091D8553-AD63-4C58-D7FC-680511A8AA18}"/>
                </a:ext>
              </a:extLst>
            </p:cNvPr>
            <p:cNvSpPr/>
            <p:nvPr/>
          </p:nvSpPr>
          <p:spPr>
            <a:xfrm>
              <a:off x="3826296" y="6078546"/>
              <a:ext cx="564515" cy="635"/>
            </a:xfrm>
            <a:custGeom>
              <a:avLst/>
              <a:gdLst/>
              <a:ahLst/>
              <a:cxnLst/>
              <a:rect l="l" t="t" r="r" b="b"/>
              <a:pathLst>
                <a:path w="564514" h="635">
                  <a:moveTo>
                    <a:pt x="0" y="0"/>
                  </a:moveTo>
                  <a:lnTo>
                    <a:pt x="563960" y="540"/>
                  </a:lnTo>
                </a:path>
              </a:pathLst>
            </a:custGeom>
            <a:ln w="12700">
              <a:solidFill>
                <a:srgbClr val="C00000"/>
              </a:solidFill>
            </a:ln>
          </p:spPr>
          <p:txBody>
            <a:bodyPr wrap="square" lIns="0" tIns="0" rIns="0" bIns="0" rtlCol="0"/>
            <a:lstStyle/>
            <a:p>
              <a:endParaRPr/>
            </a:p>
          </p:txBody>
        </p:sp>
      </p:grpSp>
      <p:sp>
        <p:nvSpPr>
          <p:cNvPr id="2" name="TextBox 1">
            <a:extLst>
              <a:ext uri="{FF2B5EF4-FFF2-40B4-BE49-F238E27FC236}">
                <a16:creationId xmlns:a16="http://schemas.microsoft.com/office/drawing/2014/main" id="{8ED269F4-6628-458D-1167-23B21FF4BC5E}"/>
              </a:ext>
            </a:extLst>
          </p:cNvPr>
          <p:cNvSpPr txBox="1"/>
          <p:nvPr/>
        </p:nvSpPr>
        <p:spPr>
          <a:xfrm>
            <a:off x="2039257" y="2089294"/>
            <a:ext cx="617478" cy="194925"/>
          </a:xfrm>
          <a:prstGeom prst="rect">
            <a:avLst/>
          </a:prstGeom>
          <a:noFill/>
        </p:spPr>
        <p:txBody>
          <a:bodyPr wrap="none" rtlCol="0">
            <a:spAutoFit/>
          </a:bodyPr>
          <a:lstStyle/>
          <a:p>
            <a:r>
              <a:rPr lang="en-CH" dirty="0"/>
              <a:t>contig1</a:t>
            </a:r>
          </a:p>
        </p:txBody>
      </p:sp>
      <p:sp>
        <p:nvSpPr>
          <p:cNvPr id="3" name="TextBox 2">
            <a:extLst>
              <a:ext uri="{FF2B5EF4-FFF2-40B4-BE49-F238E27FC236}">
                <a16:creationId xmlns:a16="http://schemas.microsoft.com/office/drawing/2014/main" id="{366E3B71-3A2A-B810-8123-0532CFFD4950}"/>
              </a:ext>
            </a:extLst>
          </p:cNvPr>
          <p:cNvSpPr txBox="1"/>
          <p:nvPr/>
        </p:nvSpPr>
        <p:spPr>
          <a:xfrm>
            <a:off x="2806153" y="2090234"/>
            <a:ext cx="617478" cy="194925"/>
          </a:xfrm>
          <a:prstGeom prst="rect">
            <a:avLst/>
          </a:prstGeom>
          <a:noFill/>
        </p:spPr>
        <p:txBody>
          <a:bodyPr wrap="none" rtlCol="0">
            <a:spAutoFit/>
          </a:bodyPr>
          <a:lstStyle/>
          <a:p>
            <a:r>
              <a:rPr lang="en-CH" dirty="0"/>
              <a:t>contig2</a:t>
            </a:r>
          </a:p>
        </p:txBody>
      </p:sp>
      <p:sp>
        <p:nvSpPr>
          <p:cNvPr id="48" name="TextBox 47">
            <a:extLst>
              <a:ext uri="{FF2B5EF4-FFF2-40B4-BE49-F238E27FC236}">
                <a16:creationId xmlns:a16="http://schemas.microsoft.com/office/drawing/2014/main" id="{EC189EE9-0765-1D7E-6DB3-2641BDF5CB4A}"/>
              </a:ext>
            </a:extLst>
          </p:cNvPr>
          <p:cNvSpPr txBox="1"/>
          <p:nvPr/>
        </p:nvSpPr>
        <p:spPr>
          <a:xfrm>
            <a:off x="977537" y="2079300"/>
            <a:ext cx="441147" cy="194925"/>
          </a:xfrm>
          <a:prstGeom prst="rect">
            <a:avLst/>
          </a:prstGeom>
          <a:noFill/>
        </p:spPr>
        <p:txBody>
          <a:bodyPr wrap="none" rtlCol="0">
            <a:spAutoFit/>
          </a:bodyPr>
          <a:lstStyle/>
          <a:p>
            <a:r>
              <a:rPr lang="en-CH" dirty="0"/>
              <a:t>data</a:t>
            </a:r>
          </a:p>
        </p:txBody>
      </p:sp>
      <p:pic>
        <p:nvPicPr>
          <p:cNvPr id="1026" name="Picture 2" descr="Performance of three short-read assemblers on a single-end metatranscriptomic dataset. Three different single-end assemblers (with varying k-mer parameters where appropriate) were applied to the NOD503CecMN single-end dataset and evaluated on the basis of: 1) the probability of contigs of different lengths having significant sequence similarity (bit score &gt;50) to a known protein, as well as the percentage of reads which could be annotated (top panel), and 2) contig length distributions (bottom panel). While the assemblers varied greatly in the contig length distribution, number of contigs assembled, and number of reads which could be matched to an annotated contig, all contigs over 180 bp, irrespective of the assembler used to generate them, had a consistently high probability of having significant sequence similarity to a known protein.">
            <a:extLst>
              <a:ext uri="{FF2B5EF4-FFF2-40B4-BE49-F238E27FC236}">
                <a16:creationId xmlns:a16="http://schemas.microsoft.com/office/drawing/2014/main" id="{5E892390-729F-72CC-7A53-DD83D054F5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890" y="2610627"/>
            <a:ext cx="4171310" cy="3155325"/>
          </a:xfrm>
          <a:prstGeom prst="rect">
            <a:avLst/>
          </a:prstGeom>
          <a:noFill/>
          <a:extLst>
            <a:ext uri="{909E8E84-426E-40DD-AFC4-6F175D3DCCD1}">
              <a14:hiddenFill xmlns:a14="http://schemas.microsoft.com/office/drawing/2010/main">
                <a:solidFill>
                  <a:srgbClr val="FFFFFF"/>
                </a:solidFill>
              </a14:hiddenFill>
            </a:ext>
          </a:extLst>
        </p:spPr>
      </p:pic>
      <p:sp>
        <p:nvSpPr>
          <p:cNvPr id="52" name="object 42">
            <a:extLst>
              <a:ext uri="{FF2B5EF4-FFF2-40B4-BE49-F238E27FC236}">
                <a16:creationId xmlns:a16="http://schemas.microsoft.com/office/drawing/2014/main" id="{B6014CF8-37D7-D1E7-4862-CFD42DD34374}"/>
              </a:ext>
            </a:extLst>
          </p:cNvPr>
          <p:cNvSpPr txBox="1"/>
          <p:nvPr/>
        </p:nvSpPr>
        <p:spPr>
          <a:xfrm>
            <a:off x="7102500" y="6525344"/>
            <a:ext cx="1584300" cy="166712"/>
          </a:xfrm>
          <a:prstGeom prst="rect">
            <a:avLst/>
          </a:prstGeom>
        </p:spPr>
        <p:txBody>
          <a:bodyPr vert="horz" wrap="square" lIns="0" tIns="12700" rIns="0" bIns="0" rtlCol="0">
            <a:spAutoFit/>
          </a:bodyPr>
          <a:lstStyle/>
          <a:p>
            <a:pPr>
              <a:lnSpc>
                <a:spcPct val="100000"/>
              </a:lnSpc>
              <a:spcBef>
                <a:spcPts val="100"/>
              </a:spcBef>
            </a:pPr>
            <a:r>
              <a:rPr lang="de-CH" sz="1000" spc="-10" dirty="0" err="1">
                <a:latin typeface="Calibri"/>
                <a:cs typeface="Calibri"/>
              </a:rPr>
              <a:t>Celaj</a:t>
            </a:r>
            <a:r>
              <a:rPr lang="de-CH" sz="1000" spc="-10" dirty="0">
                <a:latin typeface="Calibri"/>
                <a:cs typeface="Calibri"/>
              </a:rPr>
              <a:t> et al. 2014  Microbiome</a:t>
            </a:r>
            <a:endParaRPr sz="1000" dirty="0">
              <a:latin typeface="Calibri"/>
              <a:cs typeface="Calibri"/>
            </a:endParaRPr>
          </a:p>
        </p:txBody>
      </p:sp>
    </p:spTree>
    <p:extLst>
      <p:ext uri="{BB962C8B-B14F-4D97-AF65-F5344CB8AC3E}">
        <p14:creationId xmlns:p14="http://schemas.microsoft.com/office/powerpoint/2010/main" val="866823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40658"/>
            <a:ext cx="8229600" cy="523220"/>
          </a:xfrm>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de-CH" sz="2800" dirty="0"/>
              <a:t>Overview</a:t>
            </a:r>
            <a:endParaRPr lang="en-US" sz="2800" dirty="0"/>
          </a:p>
        </p:txBody>
      </p:sp>
      <p:sp>
        <p:nvSpPr>
          <p:cNvPr id="3" name="Content Placeholder 2"/>
          <p:cNvSpPr>
            <a:spLocks noGrp="1"/>
          </p:cNvSpPr>
          <p:nvPr>
            <p:ph idx="1"/>
          </p:nvPr>
        </p:nvSpPr>
        <p:spPr>
          <a:xfrm>
            <a:off x="457200" y="1556792"/>
            <a:ext cx="8229600" cy="4824958"/>
          </a:xfrm>
        </p:spPr>
        <p:txBody>
          <a:bodyPr/>
          <a:lstStyle/>
          <a:p>
            <a:r>
              <a:rPr lang="en-US" dirty="0"/>
              <a:t>What is </a:t>
            </a:r>
            <a:r>
              <a:rPr lang="en-US" dirty="0" err="1"/>
              <a:t>metatranscriptomics</a:t>
            </a:r>
            <a:r>
              <a:rPr lang="en-US" dirty="0"/>
              <a:t>  - how does it relate to </a:t>
            </a:r>
            <a:r>
              <a:rPr lang="en-US" dirty="0" err="1"/>
              <a:t>RNAseq</a:t>
            </a:r>
            <a:r>
              <a:rPr lang="en-US" dirty="0"/>
              <a:t> and how does it differ from metagenomics?</a:t>
            </a:r>
          </a:p>
          <a:p>
            <a:r>
              <a:rPr lang="en-US" dirty="0"/>
              <a:t>Processing of reads and statistical analysis</a:t>
            </a:r>
          </a:p>
          <a:p>
            <a:pPr lvl="1"/>
            <a:r>
              <a:rPr lang="en-US" dirty="0"/>
              <a:t>Quality filtering </a:t>
            </a:r>
          </a:p>
          <a:p>
            <a:pPr lvl="1"/>
            <a:r>
              <a:rPr lang="en-US" dirty="0"/>
              <a:t>Assembly/Mapping to databases</a:t>
            </a:r>
          </a:p>
          <a:p>
            <a:pPr lvl="1"/>
            <a:r>
              <a:rPr lang="en-US" dirty="0"/>
              <a:t>Functional and taxonomic annotation</a:t>
            </a:r>
          </a:p>
          <a:p>
            <a:r>
              <a:rPr lang="en-US" dirty="0"/>
              <a:t>Visualization</a:t>
            </a:r>
          </a:p>
          <a:p>
            <a:r>
              <a:rPr lang="en-US" dirty="0"/>
              <a:t>Research questions and case studies</a:t>
            </a:r>
          </a:p>
        </p:txBody>
      </p:sp>
    </p:spTree>
    <p:extLst>
      <p:ext uri="{BB962C8B-B14F-4D97-AF65-F5344CB8AC3E}">
        <p14:creationId xmlns:p14="http://schemas.microsoft.com/office/powerpoint/2010/main" val="24139340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Content Placeholder 50">
            <a:extLst>
              <a:ext uri="{FF2B5EF4-FFF2-40B4-BE49-F238E27FC236}">
                <a16:creationId xmlns:a16="http://schemas.microsoft.com/office/drawing/2014/main" id="{67D32A32-4DEF-7E9C-EFC4-164D269E42C6}"/>
              </a:ext>
            </a:extLst>
          </p:cNvPr>
          <p:cNvSpPr>
            <a:spLocks noGrp="1"/>
          </p:cNvSpPr>
          <p:nvPr>
            <p:ph sz="half" idx="2"/>
          </p:nvPr>
        </p:nvSpPr>
        <p:spPr>
          <a:xfrm>
            <a:off x="539552" y="1484786"/>
            <a:ext cx="8147248" cy="4896967"/>
          </a:xfrm>
        </p:spPr>
        <p:txBody>
          <a:bodyPr/>
          <a:lstStyle/>
          <a:p>
            <a:pPr>
              <a:spcBef>
                <a:spcPts val="0"/>
              </a:spcBef>
            </a:pPr>
            <a:r>
              <a:rPr lang="de-CH" dirty="0"/>
              <a:t>Assembly </a:t>
            </a:r>
            <a:r>
              <a:rPr lang="de-CH" dirty="0" err="1"/>
              <a:t>free</a:t>
            </a:r>
            <a:r>
              <a:rPr lang="de-CH" dirty="0"/>
              <a:t> and </a:t>
            </a:r>
            <a:r>
              <a:rPr lang="de-CH" dirty="0" err="1"/>
              <a:t>assembly</a:t>
            </a:r>
            <a:r>
              <a:rPr lang="de-CH" dirty="0"/>
              <a:t> </a:t>
            </a:r>
            <a:r>
              <a:rPr lang="de-CH" dirty="0" err="1"/>
              <a:t>based</a:t>
            </a:r>
            <a:r>
              <a:rPr lang="de-CH" dirty="0"/>
              <a:t> </a:t>
            </a:r>
            <a:r>
              <a:rPr lang="de-CH" dirty="0" err="1"/>
              <a:t>methods</a:t>
            </a:r>
            <a:r>
              <a:rPr lang="de-CH" dirty="0"/>
              <a:t> </a:t>
            </a:r>
            <a:r>
              <a:rPr lang="de-CH" dirty="0" err="1"/>
              <a:t>don’t</a:t>
            </a:r>
            <a:r>
              <a:rPr lang="de-CH" dirty="0"/>
              <a:t> </a:t>
            </a:r>
            <a:r>
              <a:rPr lang="de-CH" dirty="0" err="1"/>
              <a:t>always</a:t>
            </a:r>
            <a:r>
              <a:rPr lang="de-CH" dirty="0"/>
              <a:t> </a:t>
            </a:r>
            <a:r>
              <a:rPr lang="de-CH" dirty="0" err="1"/>
              <a:t>agree</a:t>
            </a:r>
            <a:endParaRPr lang="de-CH" dirty="0"/>
          </a:p>
          <a:p>
            <a:pPr>
              <a:spcBef>
                <a:spcPts val="0"/>
              </a:spcBef>
            </a:pPr>
            <a:endParaRPr lang="de-CH" dirty="0"/>
          </a:p>
          <a:p>
            <a:pPr>
              <a:spcBef>
                <a:spcPts val="0"/>
              </a:spcBef>
            </a:pPr>
            <a:r>
              <a:rPr lang="de-CH" dirty="0"/>
              <a:t>Differential </a:t>
            </a:r>
            <a:r>
              <a:rPr lang="de-CH" dirty="0" err="1"/>
              <a:t>expression</a:t>
            </a:r>
            <a:r>
              <a:rPr lang="de-CH" dirty="0"/>
              <a:t> </a:t>
            </a:r>
            <a:r>
              <a:rPr lang="de-CH" dirty="0" err="1"/>
              <a:t>of</a:t>
            </a:r>
            <a:r>
              <a:rPr lang="de-CH" dirty="0"/>
              <a:t> </a:t>
            </a:r>
            <a:r>
              <a:rPr lang="de-CH" dirty="0" err="1"/>
              <a:t>functional</a:t>
            </a:r>
            <a:r>
              <a:rPr lang="de-CH" dirty="0"/>
              <a:t> </a:t>
            </a:r>
            <a:r>
              <a:rPr lang="de-CH" dirty="0" err="1"/>
              <a:t>categories</a:t>
            </a:r>
            <a:r>
              <a:rPr lang="de-CH" dirty="0"/>
              <a:t> </a:t>
            </a:r>
            <a:r>
              <a:rPr lang="de-CH" dirty="0" err="1"/>
              <a:t>between</a:t>
            </a:r>
            <a:r>
              <a:rPr lang="de-CH" dirty="0"/>
              <a:t> 2 </a:t>
            </a:r>
            <a:r>
              <a:rPr lang="de-CH" dirty="0" err="1"/>
              <a:t>simulated</a:t>
            </a:r>
            <a:r>
              <a:rPr lang="de-CH" dirty="0"/>
              <a:t> </a:t>
            </a:r>
            <a:r>
              <a:rPr lang="de-CH" dirty="0" err="1"/>
              <a:t>microbial</a:t>
            </a:r>
            <a:r>
              <a:rPr lang="de-CH" dirty="0"/>
              <a:t> </a:t>
            </a:r>
            <a:r>
              <a:rPr lang="de-CH" dirty="0" err="1"/>
              <a:t>communities</a:t>
            </a:r>
            <a:r>
              <a:rPr lang="de-CH" dirty="0"/>
              <a:t> </a:t>
            </a:r>
            <a:r>
              <a:rPr lang="de-CH" dirty="0" err="1"/>
              <a:t>annotated</a:t>
            </a:r>
            <a:r>
              <a:rPr lang="de-CH" dirty="0"/>
              <a:t> </a:t>
            </a:r>
            <a:r>
              <a:rPr lang="de-CH" dirty="0" err="1"/>
              <a:t>with</a:t>
            </a:r>
            <a:r>
              <a:rPr lang="de-CH" dirty="0"/>
              <a:t> 3 different </a:t>
            </a:r>
            <a:r>
              <a:rPr lang="de-CH" dirty="0" err="1"/>
              <a:t>databases</a:t>
            </a:r>
            <a:endParaRPr lang="de-CH" dirty="0"/>
          </a:p>
          <a:p>
            <a:pPr>
              <a:spcBef>
                <a:spcPts val="0"/>
              </a:spcBef>
            </a:pPr>
            <a:endParaRPr lang="de-CH" dirty="0"/>
          </a:p>
          <a:p>
            <a:pPr>
              <a:spcBef>
                <a:spcPts val="0"/>
              </a:spcBef>
            </a:pPr>
            <a:endParaRPr lang="de-CH" dirty="0"/>
          </a:p>
          <a:p>
            <a:pPr>
              <a:spcBef>
                <a:spcPts val="0"/>
              </a:spcBef>
            </a:pPr>
            <a:endParaRPr lang="en-CH" dirty="0"/>
          </a:p>
          <a:p>
            <a:endParaRPr lang="en-CH" dirty="0"/>
          </a:p>
        </p:txBody>
      </p:sp>
      <p:sp>
        <p:nvSpPr>
          <p:cNvPr id="49" name="Title 1">
            <a:extLst>
              <a:ext uri="{FF2B5EF4-FFF2-40B4-BE49-F238E27FC236}">
                <a16:creationId xmlns:a16="http://schemas.microsoft.com/office/drawing/2014/main" id="{394BE579-AC7F-E383-3C8C-3BD43C1AE7AB}"/>
              </a:ext>
            </a:extLst>
          </p:cNvPr>
          <p:cNvSpPr>
            <a:spLocks noGrp="1"/>
          </p:cNvSpPr>
          <p:nvPr>
            <p:ph type="title"/>
          </p:nvPr>
        </p:nvSpPr>
        <p:spPr>
          <a:xfrm>
            <a:off x="457200" y="879103"/>
            <a:ext cx="8229600" cy="523220"/>
          </a:xfr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de-CH" sz="2800" dirty="0"/>
              <a:t>ASSEMBLY</a:t>
            </a:r>
            <a:endParaRPr lang="en-US" sz="2800" dirty="0"/>
          </a:p>
        </p:txBody>
      </p:sp>
      <p:sp>
        <p:nvSpPr>
          <p:cNvPr id="52" name="object 42">
            <a:extLst>
              <a:ext uri="{FF2B5EF4-FFF2-40B4-BE49-F238E27FC236}">
                <a16:creationId xmlns:a16="http://schemas.microsoft.com/office/drawing/2014/main" id="{B6014CF8-37D7-D1E7-4862-CFD42DD34374}"/>
              </a:ext>
            </a:extLst>
          </p:cNvPr>
          <p:cNvSpPr txBox="1"/>
          <p:nvPr/>
        </p:nvSpPr>
        <p:spPr>
          <a:xfrm>
            <a:off x="7236234" y="6525344"/>
            <a:ext cx="1584300" cy="166712"/>
          </a:xfrm>
          <a:prstGeom prst="rect">
            <a:avLst/>
          </a:prstGeom>
        </p:spPr>
        <p:txBody>
          <a:bodyPr vert="horz" wrap="square" lIns="0" tIns="12700" rIns="0" bIns="0" rtlCol="0">
            <a:spAutoFit/>
          </a:bodyPr>
          <a:lstStyle/>
          <a:p>
            <a:pPr>
              <a:lnSpc>
                <a:spcPct val="100000"/>
              </a:lnSpc>
              <a:spcBef>
                <a:spcPts val="100"/>
              </a:spcBef>
            </a:pPr>
            <a:r>
              <a:rPr lang="de-CH" sz="1000" spc="-10" dirty="0" err="1">
                <a:latin typeface="Calibri"/>
                <a:cs typeface="Calibri"/>
              </a:rPr>
              <a:t>Anwar</a:t>
            </a:r>
            <a:r>
              <a:rPr lang="de-CH" sz="1000" spc="-10" dirty="0">
                <a:latin typeface="Calibri"/>
                <a:cs typeface="Calibri"/>
              </a:rPr>
              <a:t> et al. 2019. </a:t>
            </a:r>
            <a:r>
              <a:rPr lang="de-CH" sz="1000" spc="-10" dirty="0" err="1">
                <a:latin typeface="Calibri"/>
                <a:cs typeface="Calibri"/>
              </a:rPr>
              <a:t>GigaScience</a:t>
            </a:r>
            <a:endParaRPr sz="1000" dirty="0">
              <a:latin typeface="Calibri"/>
              <a:cs typeface="Calibri"/>
            </a:endParaRPr>
          </a:p>
        </p:txBody>
      </p:sp>
      <p:pic>
        <p:nvPicPr>
          <p:cNvPr id="50" name="Picture 49" descr="A screenshot of a graph&#10;&#10;Description automatically generated">
            <a:extLst>
              <a:ext uri="{FF2B5EF4-FFF2-40B4-BE49-F238E27FC236}">
                <a16:creationId xmlns:a16="http://schemas.microsoft.com/office/drawing/2014/main" id="{33908FA1-BBA2-D408-27F5-C3BB7A773D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3568067"/>
            <a:ext cx="7344816" cy="2813686"/>
          </a:xfrm>
          <a:prstGeom prst="rect">
            <a:avLst/>
          </a:prstGeom>
        </p:spPr>
      </p:pic>
    </p:spTree>
    <p:extLst>
      <p:ext uri="{BB962C8B-B14F-4D97-AF65-F5344CB8AC3E}">
        <p14:creationId xmlns:p14="http://schemas.microsoft.com/office/powerpoint/2010/main" val="8831356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Content Placeholder 64">
            <a:extLst>
              <a:ext uri="{FF2B5EF4-FFF2-40B4-BE49-F238E27FC236}">
                <a16:creationId xmlns:a16="http://schemas.microsoft.com/office/drawing/2014/main" id="{00C2C5C7-8B2B-D23B-E69E-BBDB1187B04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1208" y="1484315"/>
            <a:ext cx="7901584" cy="4897437"/>
          </a:xfrm>
        </p:spPr>
      </p:pic>
      <p:sp>
        <p:nvSpPr>
          <p:cNvPr id="63" name="Title 1">
            <a:extLst>
              <a:ext uri="{FF2B5EF4-FFF2-40B4-BE49-F238E27FC236}">
                <a16:creationId xmlns:a16="http://schemas.microsoft.com/office/drawing/2014/main" id="{2D9DE7EF-DF89-6683-8F22-7A7346BD19C3}"/>
              </a:ext>
            </a:extLst>
          </p:cNvPr>
          <p:cNvSpPr>
            <a:spLocks noGrp="1"/>
          </p:cNvSpPr>
          <p:nvPr>
            <p:ph type="title"/>
          </p:nvPr>
        </p:nvSpPr>
        <p:spPr>
          <a:xfrm>
            <a:off x="457200" y="834121"/>
            <a:ext cx="8229600" cy="523220"/>
          </a:xfrm>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de-CH" sz="2800" dirty="0"/>
              <a:t>WORKFLOW</a:t>
            </a:r>
            <a:endParaRPr lang="en-US" sz="2800" dirty="0"/>
          </a:p>
        </p:txBody>
      </p:sp>
      <p:sp>
        <p:nvSpPr>
          <p:cNvPr id="67" name="TextBox 66">
            <a:extLst>
              <a:ext uri="{FF2B5EF4-FFF2-40B4-BE49-F238E27FC236}">
                <a16:creationId xmlns:a16="http://schemas.microsoft.com/office/drawing/2014/main" id="{6C7CDE14-7B8F-4001-50AB-2353F800C5DB}"/>
              </a:ext>
            </a:extLst>
          </p:cNvPr>
          <p:cNvSpPr txBox="1"/>
          <p:nvPr/>
        </p:nvSpPr>
        <p:spPr>
          <a:xfrm>
            <a:off x="4361500" y="2780930"/>
            <a:ext cx="285656" cy="461665"/>
          </a:xfrm>
          <a:prstGeom prst="rect">
            <a:avLst/>
          </a:prstGeom>
          <a:noFill/>
        </p:spPr>
        <p:txBody>
          <a:bodyPr wrap="none" rtlCol="0">
            <a:spAutoFit/>
          </a:bodyPr>
          <a:lstStyle/>
          <a:p>
            <a:pPr>
              <a:lnSpc>
                <a:spcPct val="100000"/>
              </a:lnSpc>
            </a:pPr>
            <a:r>
              <a:rPr lang="en-CH" sz="2400" dirty="0">
                <a:solidFill>
                  <a:srgbClr val="FF0000"/>
                </a:solidFill>
                <a:latin typeface="Calibri" panose="020F0502020204030204" pitchFamily="34" charset="0"/>
                <a:cs typeface="Calibri" panose="020F0502020204030204" pitchFamily="34" charset="0"/>
              </a:rPr>
              <a:t>!</a:t>
            </a:r>
          </a:p>
        </p:txBody>
      </p:sp>
      <p:sp>
        <p:nvSpPr>
          <p:cNvPr id="3" name="Oval 2">
            <a:extLst>
              <a:ext uri="{FF2B5EF4-FFF2-40B4-BE49-F238E27FC236}">
                <a16:creationId xmlns:a16="http://schemas.microsoft.com/office/drawing/2014/main" id="{824F4047-6C88-6214-A715-2643A1D35090}"/>
              </a:ext>
            </a:extLst>
          </p:cNvPr>
          <p:cNvSpPr/>
          <p:nvPr/>
        </p:nvSpPr>
        <p:spPr bwMode="auto">
          <a:xfrm>
            <a:off x="457200" y="3068960"/>
            <a:ext cx="370384" cy="504056"/>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CH"/>
          </a:p>
        </p:txBody>
      </p:sp>
      <p:sp>
        <p:nvSpPr>
          <p:cNvPr id="5" name="Oval 4">
            <a:extLst>
              <a:ext uri="{FF2B5EF4-FFF2-40B4-BE49-F238E27FC236}">
                <a16:creationId xmlns:a16="http://schemas.microsoft.com/office/drawing/2014/main" id="{65C91483-3547-8B56-DBF7-63EDB09FEF1B}"/>
              </a:ext>
            </a:extLst>
          </p:cNvPr>
          <p:cNvSpPr/>
          <p:nvPr/>
        </p:nvSpPr>
        <p:spPr bwMode="auto">
          <a:xfrm>
            <a:off x="1619672" y="3429001"/>
            <a:ext cx="2160240" cy="1080121"/>
          </a:xfrm>
          <a:prstGeom prst="ellipse">
            <a:avLst/>
          </a:prstGeom>
          <a:noFill/>
          <a:ln>
            <a:solidFill>
              <a:srgbClr val="FF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endParaRPr lang="en-CH" dirty="0">
              <a:solidFill>
                <a:schemeClr val="tx1"/>
              </a:solidFill>
              <a:latin typeface="Verdana" pitchFamily="34" charset="0"/>
            </a:endParaRPr>
          </a:p>
        </p:txBody>
      </p:sp>
    </p:spTree>
    <p:extLst>
      <p:ext uri="{BB962C8B-B14F-4D97-AF65-F5344CB8AC3E}">
        <p14:creationId xmlns:p14="http://schemas.microsoft.com/office/powerpoint/2010/main" val="472289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427B2CB0-E9DF-29CE-295E-23FE3539B15B}"/>
              </a:ext>
            </a:extLst>
          </p:cNvPr>
          <p:cNvSpPr>
            <a:spLocks noGrp="1"/>
          </p:cNvSpPr>
          <p:nvPr>
            <p:ph sz="half" idx="2"/>
          </p:nvPr>
        </p:nvSpPr>
        <p:spPr>
          <a:xfrm>
            <a:off x="457200" y="1550387"/>
            <a:ext cx="8235230" cy="1586396"/>
          </a:xfrm>
        </p:spPr>
        <p:style>
          <a:lnRef idx="2">
            <a:schemeClr val="accent1"/>
          </a:lnRef>
          <a:fillRef idx="1">
            <a:schemeClr val="lt1"/>
          </a:fillRef>
          <a:effectRef idx="0">
            <a:schemeClr val="accent1"/>
          </a:effectRef>
          <a:fontRef idx="minor">
            <a:schemeClr val="dk1"/>
          </a:fontRef>
        </p:style>
        <p:txBody>
          <a:bodyPr/>
          <a:lstStyle/>
          <a:p>
            <a:pPr>
              <a:spcBef>
                <a:spcPts val="960"/>
              </a:spcBef>
            </a:pPr>
            <a:r>
              <a:rPr lang="en-GB" dirty="0"/>
              <a:t>Relies on sequence similarity searches with tools such as BLAT, BLAST, BWA</a:t>
            </a:r>
          </a:p>
          <a:p>
            <a:pPr>
              <a:spcBef>
                <a:spcPts val="960"/>
              </a:spcBef>
            </a:pPr>
            <a:r>
              <a:rPr lang="en-GB" dirty="0"/>
              <a:t>BWA, BLAT – rely on near perfect matches</a:t>
            </a:r>
          </a:p>
          <a:p>
            <a:pPr>
              <a:spcBef>
                <a:spcPts val="960"/>
              </a:spcBef>
            </a:pPr>
            <a:r>
              <a:rPr lang="en-GB" dirty="0"/>
              <a:t>L</a:t>
            </a:r>
            <a:r>
              <a:rPr lang="en-CH" dirty="0"/>
              <a:t>ocal alignment with Smith-Waterman algorithm</a:t>
            </a:r>
          </a:p>
          <a:p>
            <a:pPr>
              <a:spcBef>
                <a:spcPts val="960"/>
              </a:spcBef>
            </a:pPr>
            <a:r>
              <a:rPr lang="en-CH" dirty="0"/>
              <a:t>BLAST – very time consuming </a:t>
            </a:r>
            <a:r>
              <a:rPr lang="en-CH" dirty="0">
                <a:sym typeface="Wingdings" pitchFamily="2" charset="2"/>
              </a:rPr>
              <a:t> </a:t>
            </a:r>
            <a:r>
              <a:rPr lang="en-CH" dirty="0"/>
              <a:t>Diamond – in a blastx mode, much faster</a:t>
            </a:r>
          </a:p>
        </p:txBody>
      </p:sp>
      <p:sp>
        <p:nvSpPr>
          <p:cNvPr id="14" name="Title 13">
            <a:extLst>
              <a:ext uri="{FF2B5EF4-FFF2-40B4-BE49-F238E27FC236}">
                <a16:creationId xmlns:a16="http://schemas.microsoft.com/office/drawing/2014/main" id="{39338A65-7952-0849-07EC-1E24260EF2E3}"/>
              </a:ext>
            </a:extLst>
          </p:cNvPr>
          <p:cNvSpPr>
            <a:spLocks noGrp="1"/>
          </p:cNvSpPr>
          <p:nvPr>
            <p:ph type="title"/>
          </p:nvPr>
        </p:nvSpPr>
        <p:spPr/>
        <p:txBody>
          <a:bodyPr/>
          <a:lstStyle/>
          <a:p>
            <a:endParaRPr lang="en-CH"/>
          </a:p>
        </p:txBody>
      </p:sp>
      <p:sp>
        <p:nvSpPr>
          <p:cNvPr id="15" name="Title 1">
            <a:extLst>
              <a:ext uri="{FF2B5EF4-FFF2-40B4-BE49-F238E27FC236}">
                <a16:creationId xmlns:a16="http://schemas.microsoft.com/office/drawing/2014/main" id="{2E1DAAB4-8C8B-1212-A7FC-90DA6DAD0B8C}"/>
              </a:ext>
            </a:extLst>
          </p:cNvPr>
          <p:cNvSpPr txBox="1">
            <a:spLocks/>
          </p:cNvSpPr>
          <p:nvPr/>
        </p:nvSpPr>
        <p:spPr bwMode="auto">
          <a:xfrm>
            <a:off x="457200" y="834121"/>
            <a:ext cx="8229600" cy="523220"/>
          </a:xfrm>
          <a:prstGeom prst="rect">
            <a:avLst/>
          </a:prstGeom>
          <a:ln w="25400" cap="flat" cmpd="sng" algn="ctr">
            <a:solidFill>
              <a:schemeClr val="accent1">
                <a:shade val="50000"/>
              </a:schemeClr>
            </a:solidFill>
            <a:prstDash val="solid"/>
            <a:miter lim="800000"/>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spAutoFit/>
          </a:bodyPr>
          <a:lstStyle>
            <a:lvl1pPr algn="l" rtl="0" eaLnBrk="1" fontAlgn="base" hangingPunct="1">
              <a:spcBef>
                <a:spcPct val="0"/>
              </a:spcBef>
              <a:spcAft>
                <a:spcPct val="0"/>
              </a:spcAft>
              <a:defRPr sz="2000" b="1">
                <a:solidFill>
                  <a:schemeClr val="lt1"/>
                </a:solidFill>
                <a:latin typeface="Calibri" pitchFamily="34" charset="0"/>
                <a:ea typeface="+mn-ea"/>
                <a:cs typeface="+mn-cs"/>
              </a:defRPr>
            </a:lvl1pPr>
            <a:lvl2pPr algn="l" rtl="0" eaLnBrk="1" fontAlgn="base" hangingPunct="1">
              <a:spcBef>
                <a:spcPct val="0"/>
              </a:spcBef>
              <a:spcAft>
                <a:spcPct val="0"/>
              </a:spcAft>
              <a:defRPr sz="1600" b="1">
                <a:solidFill>
                  <a:schemeClr val="lt1"/>
                </a:solidFill>
                <a:latin typeface="+mn-lt"/>
                <a:ea typeface="+mn-ea"/>
                <a:cs typeface="+mn-cs"/>
              </a:defRPr>
            </a:lvl2pPr>
            <a:lvl3pPr algn="l" rtl="0" eaLnBrk="1" fontAlgn="base" hangingPunct="1">
              <a:spcBef>
                <a:spcPct val="0"/>
              </a:spcBef>
              <a:spcAft>
                <a:spcPct val="0"/>
              </a:spcAft>
              <a:defRPr sz="1600" b="1">
                <a:solidFill>
                  <a:schemeClr val="lt1"/>
                </a:solidFill>
                <a:latin typeface="+mn-lt"/>
                <a:ea typeface="+mn-ea"/>
                <a:cs typeface="+mn-cs"/>
              </a:defRPr>
            </a:lvl3pPr>
            <a:lvl4pPr algn="l" rtl="0" eaLnBrk="1" fontAlgn="base" hangingPunct="1">
              <a:spcBef>
                <a:spcPct val="0"/>
              </a:spcBef>
              <a:spcAft>
                <a:spcPct val="0"/>
              </a:spcAft>
              <a:defRPr sz="1600" b="1">
                <a:solidFill>
                  <a:schemeClr val="lt1"/>
                </a:solidFill>
                <a:latin typeface="+mn-lt"/>
                <a:ea typeface="+mn-ea"/>
                <a:cs typeface="+mn-cs"/>
              </a:defRPr>
            </a:lvl4pPr>
            <a:lvl5pPr algn="l" rtl="0" eaLnBrk="1" fontAlgn="base" hangingPunct="1">
              <a:spcBef>
                <a:spcPct val="0"/>
              </a:spcBef>
              <a:spcAft>
                <a:spcPct val="0"/>
              </a:spcAft>
              <a:defRPr sz="1600" b="1">
                <a:solidFill>
                  <a:schemeClr val="lt1"/>
                </a:solidFill>
                <a:latin typeface="+mn-lt"/>
                <a:ea typeface="+mn-ea"/>
                <a:cs typeface="+mn-cs"/>
              </a:defRPr>
            </a:lvl5pPr>
            <a:lvl6pPr marL="457200" algn="l" rtl="0" eaLnBrk="1" fontAlgn="base" hangingPunct="1">
              <a:spcBef>
                <a:spcPct val="0"/>
              </a:spcBef>
              <a:spcAft>
                <a:spcPct val="0"/>
              </a:spcAft>
              <a:defRPr sz="1600" b="1">
                <a:solidFill>
                  <a:schemeClr val="lt1"/>
                </a:solidFill>
                <a:latin typeface="+mn-lt"/>
                <a:ea typeface="+mn-ea"/>
                <a:cs typeface="+mn-cs"/>
              </a:defRPr>
            </a:lvl6pPr>
            <a:lvl7pPr marL="914400" algn="l" rtl="0" eaLnBrk="1" fontAlgn="base" hangingPunct="1">
              <a:spcBef>
                <a:spcPct val="0"/>
              </a:spcBef>
              <a:spcAft>
                <a:spcPct val="0"/>
              </a:spcAft>
              <a:defRPr sz="1600" b="1">
                <a:solidFill>
                  <a:schemeClr val="lt1"/>
                </a:solidFill>
                <a:latin typeface="+mn-lt"/>
                <a:ea typeface="+mn-ea"/>
                <a:cs typeface="+mn-cs"/>
              </a:defRPr>
            </a:lvl7pPr>
            <a:lvl8pPr marL="1371600" algn="l" rtl="0" eaLnBrk="1" fontAlgn="base" hangingPunct="1">
              <a:spcBef>
                <a:spcPct val="0"/>
              </a:spcBef>
              <a:spcAft>
                <a:spcPct val="0"/>
              </a:spcAft>
              <a:defRPr sz="1600" b="1">
                <a:solidFill>
                  <a:schemeClr val="lt1"/>
                </a:solidFill>
                <a:latin typeface="+mn-lt"/>
                <a:ea typeface="+mn-ea"/>
                <a:cs typeface="+mn-cs"/>
              </a:defRPr>
            </a:lvl8pPr>
            <a:lvl9pPr marL="1828800" algn="l" rtl="0" eaLnBrk="1" fontAlgn="base" hangingPunct="1">
              <a:spcBef>
                <a:spcPct val="0"/>
              </a:spcBef>
              <a:spcAft>
                <a:spcPct val="0"/>
              </a:spcAft>
              <a:defRPr sz="1600" b="1">
                <a:solidFill>
                  <a:schemeClr val="lt1"/>
                </a:solidFill>
                <a:latin typeface="+mn-lt"/>
                <a:ea typeface="+mn-ea"/>
                <a:cs typeface="+mn-cs"/>
              </a:defRPr>
            </a:lvl9pPr>
          </a:lstStyle>
          <a:p>
            <a:pPr algn="ctr">
              <a:lnSpc>
                <a:spcPct val="100000"/>
              </a:lnSpc>
            </a:pPr>
            <a:r>
              <a:rPr lang="de-CH" sz="2800" kern="0" dirty="0"/>
              <a:t>Annotation </a:t>
            </a:r>
            <a:r>
              <a:rPr lang="de-CH" sz="2800" kern="0" dirty="0" err="1"/>
              <a:t>with</a:t>
            </a:r>
            <a:r>
              <a:rPr lang="de-CH" sz="2800" kern="0" dirty="0"/>
              <a:t> </a:t>
            </a:r>
            <a:r>
              <a:rPr lang="de-CH" sz="2800" kern="0" dirty="0" err="1"/>
              <a:t>databases</a:t>
            </a:r>
            <a:endParaRPr lang="en-US" sz="2800" kern="0" dirty="0"/>
          </a:p>
        </p:txBody>
      </p:sp>
      <p:sp>
        <p:nvSpPr>
          <p:cNvPr id="20" name="object 24">
            <a:extLst>
              <a:ext uri="{FF2B5EF4-FFF2-40B4-BE49-F238E27FC236}">
                <a16:creationId xmlns:a16="http://schemas.microsoft.com/office/drawing/2014/main" id="{87DEC1D4-2B59-060E-99C4-858E33C4D834}"/>
              </a:ext>
            </a:extLst>
          </p:cNvPr>
          <p:cNvSpPr txBox="1"/>
          <p:nvPr/>
        </p:nvSpPr>
        <p:spPr>
          <a:xfrm>
            <a:off x="365570" y="4875870"/>
            <a:ext cx="153888" cy="741045"/>
          </a:xfrm>
          <a:prstGeom prst="rect">
            <a:avLst/>
          </a:prstGeom>
        </p:spPr>
        <p:txBody>
          <a:bodyPr vert="vert270" wrap="square" lIns="0" tIns="7620" rIns="0" bIns="0" rtlCol="0">
            <a:spAutoFit/>
          </a:bodyPr>
          <a:lstStyle/>
          <a:p>
            <a:pPr marL="12700">
              <a:lnSpc>
                <a:spcPct val="100000"/>
              </a:lnSpc>
              <a:spcBef>
                <a:spcPts val="60"/>
              </a:spcBef>
            </a:pPr>
            <a:r>
              <a:rPr sz="1000" dirty="0">
                <a:latin typeface="Calibri"/>
                <a:cs typeface="Calibri"/>
              </a:rPr>
              <a:t>%</a:t>
            </a:r>
            <a:r>
              <a:rPr sz="1000" spc="-25" dirty="0">
                <a:latin typeface="Calibri"/>
                <a:cs typeface="Calibri"/>
              </a:rPr>
              <a:t> </a:t>
            </a:r>
            <a:r>
              <a:rPr sz="1000" dirty="0">
                <a:latin typeface="Calibri"/>
                <a:cs typeface="Calibri"/>
              </a:rPr>
              <a:t>ID</a:t>
            </a:r>
            <a:r>
              <a:rPr sz="1000" spc="-15" dirty="0">
                <a:latin typeface="Calibri"/>
                <a:cs typeface="Calibri"/>
              </a:rPr>
              <a:t> </a:t>
            </a:r>
            <a:r>
              <a:rPr sz="1000" dirty="0">
                <a:latin typeface="Calibri"/>
                <a:cs typeface="Calibri"/>
              </a:rPr>
              <a:t>of</a:t>
            </a:r>
            <a:r>
              <a:rPr sz="1000" spc="-10" dirty="0">
                <a:latin typeface="Calibri"/>
                <a:cs typeface="Calibri"/>
              </a:rPr>
              <a:t> match</a:t>
            </a:r>
            <a:endParaRPr sz="1000" dirty="0">
              <a:latin typeface="Calibri"/>
              <a:cs typeface="Calibri"/>
            </a:endParaRPr>
          </a:p>
        </p:txBody>
      </p:sp>
      <p:sp>
        <p:nvSpPr>
          <p:cNvPr id="21" name="object 30">
            <a:extLst>
              <a:ext uri="{FF2B5EF4-FFF2-40B4-BE49-F238E27FC236}">
                <a16:creationId xmlns:a16="http://schemas.microsoft.com/office/drawing/2014/main" id="{EB5A72A2-5E74-4873-A229-6EE29DC89CDE}"/>
              </a:ext>
            </a:extLst>
          </p:cNvPr>
          <p:cNvSpPr txBox="1"/>
          <p:nvPr/>
        </p:nvSpPr>
        <p:spPr>
          <a:xfrm>
            <a:off x="1796334" y="3232450"/>
            <a:ext cx="2164432" cy="487953"/>
          </a:xfrm>
          <a:prstGeom prst="rect">
            <a:avLst/>
          </a:prstGeom>
        </p:spPr>
        <p:txBody>
          <a:bodyPr vert="horz" wrap="square" lIns="0" tIns="26034" rIns="0" bIns="0" rtlCol="0">
            <a:spAutoFit/>
          </a:bodyPr>
          <a:lstStyle/>
          <a:p>
            <a:pPr marL="12065" marR="127635" indent="-635" algn="ctr">
              <a:lnSpc>
                <a:spcPts val="1130"/>
              </a:lnSpc>
              <a:spcBef>
                <a:spcPts val="860"/>
              </a:spcBef>
            </a:pPr>
            <a:r>
              <a:rPr sz="1000" dirty="0">
                <a:latin typeface="Calibri"/>
                <a:cs typeface="Calibri"/>
              </a:rPr>
              <a:t>Summary</a:t>
            </a:r>
            <a:r>
              <a:rPr sz="1000" spc="-35" dirty="0">
                <a:latin typeface="Calibri"/>
                <a:cs typeface="Calibri"/>
              </a:rPr>
              <a:t> </a:t>
            </a:r>
            <a:r>
              <a:rPr sz="1000" dirty="0">
                <a:latin typeface="Calibri"/>
                <a:cs typeface="Calibri"/>
              </a:rPr>
              <a:t>of</a:t>
            </a:r>
            <a:r>
              <a:rPr sz="1000" spc="-35" dirty="0">
                <a:latin typeface="Calibri"/>
                <a:cs typeface="Calibri"/>
              </a:rPr>
              <a:t> </a:t>
            </a:r>
            <a:r>
              <a:rPr sz="1000" dirty="0">
                <a:latin typeface="Calibri"/>
                <a:cs typeface="Calibri"/>
              </a:rPr>
              <a:t>BLASTX</a:t>
            </a:r>
            <a:r>
              <a:rPr sz="1000" spc="-30" dirty="0">
                <a:latin typeface="Calibri"/>
                <a:cs typeface="Calibri"/>
              </a:rPr>
              <a:t> </a:t>
            </a:r>
            <a:r>
              <a:rPr sz="1000" spc="-10" dirty="0">
                <a:latin typeface="Calibri"/>
                <a:cs typeface="Calibri"/>
              </a:rPr>
              <a:t>matches</a:t>
            </a:r>
            <a:r>
              <a:rPr sz="1000" spc="500" dirty="0">
                <a:latin typeface="Calibri"/>
                <a:cs typeface="Calibri"/>
              </a:rPr>
              <a:t> </a:t>
            </a:r>
            <a:r>
              <a:rPr sz="1000" dirty="0">
                <a:latin typeface="Calibri"/>
                <a:cs typeface="Calibri"/>
              </a:rPr>
              <a:t>for</a:t>
            </a:r>
            <a:r>
              <a:rPr sz="1000" spc="-25" dirty="0">
                <a:latin typeface="Calibri"/>
                <a:cs typeface="Calibri"/>
              </a:rPr>
              <a:t> </a:t>
            </a:r>
            <a:r>
              <a:rPr sz="1000" dirty="0">
                <a:latin typeface="Calibri"/>
                <a:cs typeface="Calibri"/>
              </a:rPr>
              <a:t>a</a:t>
            </a:r>
            <a:r>
              <a:rPr sz="1000" spc="-25" dirty="0">
                <a:latin typeface="Calibri"/>
                <a:cs typeface="Calibri"/>
              </a:rPr>
              <a:t> </a:t>
            </a:r>
            <a:r>
              <a:rPr sz="1000" dirty="0">
                <a:latin typeface="Calibri"/>
                <a:cs typeface="Calibri"/>
              </a:rPr>
              <a:t>mouse</a:t>
            </a:r>
            <a:r>
              <a:rPr sz="1000" spc="-25" dirty="0">
                <a:latin typeface="Calibri"/>
                <a:cs typeface="Calibri"/>
              </a:rPr>
              <a:t> </a:t>
            </a:r>
            <a:r>
              <a:rPr sz="1000" spc="-10" dirty="0">
                <a:latin typeface="Calibri"/>
                <a:cs typeface="Calibri"/>
              </a:rPr>
              <a:t>metatranscriptome</a:t>
            </a:r>
            <a:endParaRPr sz="1000" dirty="0">
              <a:latin typeface="Calibri"/>
              <a:cs typeface="Calibri"/>
            </a:endParaRPr>
          </a:p>
          <a:p>
            <a:pPr marR="114935" algn="ctr">
              <a:lnSpc>
                <a:spcPct val="100000"/>
              </a:lnSpc>
              <a:spcBef>
                <a:spcPts val="160"/>
              </a:spcBef>
            </a:pPr>
            <a:r>
              <a:rPr sz="1000" dirty="0">
                <a:latin typeface="Calibri"/>
                <a:cs typeface="Calibri"/>
              </a:rPr>
              <a:t>%</a:t>
            </a:r>
            <a:r>
              <a:rPr sz="1000" spc="-25" dirty="0">
                <a:latin typeface="Calibri"/>
                <a:cs typeface="Calibri"/>
              </a:rPr>
              <a:t> </a:t>
            </a:r>
            <a:r>
              <a:rPr sz="1000" dirty="0">
                <a:latin typeface="Calibri"/>
                <a:cs typeface="Calibri"/>
              </a:rPr>
              <a:t>of</a:t>
            </a:r>
            <a:r>
              <a:rPr sz="1000" spc="-25" dirty="0">
                <a:latin typeface="Calibri"/>
                <a:cs typeface="Calibri"/>
              </a:rPr>
              <a:t> </a:t>
            </a:r>
            <a:r>
              <a:rPr sz="1000" dirty="0">
                <a:latin typeface="Calibri"/>
                <a:cs typeface="Calibri"/>
              </a:rPr>
              <a:t>Read</a:t>
            </a:r>
            <a:r>
              <a:rPr sz="1000" spc="-20" dirty="0">
                <a:latin typeface="Calibri"/>
                <a:cs typeface="Calibri"/>
              </a:rPr>
              <a:t> </a:t>
            </a:r>
            <a:r>
              <a:rPr sz="1000" spc="-10" dirty="0">
                <a:latin typeface="Calibri"/>
                <a:cs typeface="Calibri"/>
              </a:rPr>
              <a:t>Length</a:t>
            </a:r>
            <a:endParaRPr sz="1000" dirty="0">
              <a:latin typeface="Calibri"/>
              <a:cs typeface="Calibri"/>
            </a:endParaRPr>
          </a:p>
        </p:txBody>
      </p:sp>
      <p:pic>
        <p:nvPicPr>
          <p:cNvPr id="23" name="Picture 22">
            <a:extLst>
              <a:ext uri="{FF2B5EF4-FFF2-40B4-BE49-F238E27FC236}">
                <a16:creationId xmlns:a16="http://schemas.microsoft.com/office/drawing/2014/main" id="{64AEECBF-B5B7-E88C-E7B0-511C3D485F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114" y="3721217"/>
            <a:ext cx="4762872" cy="2884184"/>
          </a:xfrm>
          <a:prstGeom prst="rect">
            <a:avLst/>
          </a:prstGeom>
        </p:spPr>
      </p:pic>
      <p:sp>
        <p:nvSpPr>
          <p:cNvPr id="25" name="Content Placeholder 11">
            <a:extLst>
              <a:ext uri="{FF2B5EF4-FFF2-40B4-BE49-F238E27FC236}">
                <a16:creationId xmlns:a16="http://schemas.microsoft.com/office/drawing/2014/main" id="{EDF81BDB-C76D-B1B2-3069-C28F890DBB11}"/>
              </a:ext>
            </a:extLst>
          </p:cNvPr>
          <p:cNvSpPr txBox="1">
            <a:spLocks/>
          </p:cNvSpPr>
          <p:nvPr/>
        </p:nvSpPr>
        <p:spPr bwMode="auto">
          <a:xfrm>
            <a:off x="5412498" y="4005064"/>
            <a:ext cx="3274302" cy="2160240"/>
          </a:xfrm>
          <a:prstGeom prst="rect">
            <a:avLst/>
          </a:prstGeom>
          <a:solidFill>
            <a:schemeClr val="accent5"/>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lvl1pPr marL="180975" indent="-180975" algn="l" rtl="0" eaLnBrk="1" fontAlgn="base" hangingPunct="1">
              <a:spcBef>
                <a:spcPct val="100000"/>
              </a:spcBef>
              <a:spcAft>
                <a:spcPct val="0"/>
              </a:spcAft>
              <a:buClr>
                <a:srgbClr val="0099FF"/>
              </a:buClr>
              <a:buFont typeface="Times" pitchFamily="18" charset="0"/>
              <a:buChar char="•"/>
              <a:defRPr sz="1800">
                <a:solidFill>
                  <a:schemeClr val="dk1"/>
                </a:solidFill>
                <a:latin typeface="Calibri" pitchFamily="34" charset="0"/>
                <a:ea typeface="+mn-ea"/>
                <a:cs typeface="+mn-cs"/>
              </a:defRPr>
            </a:lvl1pPr>
            <a:lvl2pPr marL="623888" indent="-174625" algn="l" rtl="0" eaLnBrk="1" fontAlgn="base" hangingPunct="1">
              <a:spcBef>
                <a:spcPct val="20000"/>
              </a:spcBef>
              <a:spcAft>
                <a:spcPct val="0"/>
              </a:spcAft>
              <a:buClr>
                <a:srgbClr val="0099FF"/>
              </a:buClr>
              <a:buFont typeface="Symbol" pitchFamily="18" charset="2"/>
              <a:buChar char="-"/>
              <a:defRPr sz="1600">
                <a:solidFill>
                  <a:schemeClr val="dk1"/>
                </a:solidFill>
                <a:latin typeface="Calibri" pitchFamily="34" charset="0"/>
                <a:ea typeface="+mn-ea"/>
                <a:cs typeface="+mn-cs"/>
              </a:defRPr>
            </a:lvl2pPr>
            <a:lvl3pPr marL="1074738" indent="-174625" algn="l" rtl="0" eaLnBrk="1" fontAlgn="base" hangingPunct="1">
              <a:spcBef>
                <a:spcPct val="30000"/>
              </a:spcBef>
              <a:spcAft>
                <a:spcPct val="0"/>
              </a:spcAft>
              <a:buClr>
                <a:srgbClr val="0099FF"/>
              </a:buClr>
              <a:buFont typeface="Courier New" pitchFamily="49" charset="0"/>
              <a:buChar char="o"/>
              <a:defRPr sz="1400">
                <a:solidFill>
                  <a:schemeClr val="dk1"/>
                </a:solidFill>
                <a:latin typeface="Calibri" pitchFamily="34" charset="0"/>
                <a:ea typeface="+mn-ea"/>
                <a:cs typeface="+mn-cs"/>
              </a:defRPr>
            </a:lvl3pPr>
            <a:lvl4pPr marL="1444625" indent="-190500" algn="l" rtl="0" eaLnBrk="1" fontAlgn="base" hangingPunct="1">
              <a:spcBef>
                <a:spcPct val="20000"/>
              </a:spcBef>
              <a:spcAft>
                <a:spcPct val="0"/>
              </a:spcAft>
              <a:buClr>
                <a:srgbClr val="0099FF"/>
              </a:buClr>
              <a:buFont typeface="Times" pitchFamily="18" charset="0"/>
              <a:buChar char="•"/>
              <a:defRPr sz="1200">
                <a:solidFill>
                  <a:schemeClr val="dk1"/>
                </a:solidFill>
                <a:latin typeface="Calibri" pitchFamily="34" charset="0"/>
                <a:ea typeface="+mn-ea"/>
                <a:cs typeface="+mn-cs"/>
              </a:defRPr>
            </a:lvl4pPr>
            <a:lvl5pPr marL="1814513" indent="-190500" algn="l" rtl="0" eaLnBrk="1" fontAlgn="base" hangingPunct="1">
              <a:spcBef>
                <a:spcPct val="20000"/>
              </a:spcBef>
              <a:spcAft>
                <a:spcPct val="0"/>
              </a:spcAft>
              <a:buClr>
                <a:srgbClr val="0099FF"/>
              </a:buClr>
              <a:buFont typeface="Times" pitchFamily="18" charset="0"/>
              <a:buChar char="-"/>
              <a:defRPr sz="1200">
                <a:solidFill>
                  <a:schemeClr val="dk1"/>
                </a:solidFill>
                <a:latin typeface="Calibri" pitchFamily="34" charset="0"/>
                <a:ea typeface="+mn-ea"/>
                <a:cs typeface="+mn-cs"/>
              </a:defRPr>
            </a:lvl5pPr>
            <a:lvl6pPr marL="2271713" indent="-190500" algn="l" rtl="0" eaLnBrk="1" fontAlgn="base" hangingPunct="1">
              <a:spcBef>
                <a:spcPct val="20000"/>
              </a:spcBef>
              <a:spcAft>
                <a:spcPct val="0"/>
              </a:spcAft>
              <a:buClr>
                <a:srgbClr val="0099FF"/>
              </a:buClr>
              <a:buFont typeface="Times" pitchFamily="18" charset="0"/>
              <a:buChar char="-"/>
              <a:defRPr sz="1800">
                <a:solidFill>
                  <a:schemeClr val="dk1"/>
                </a:solidFill>
                <a:latin typeface="+mn-lt"/>
                <a:ea typeface="+mn-ea"/>
                <a:cs typeface="+mn-cs"/>
              </a:defRPr>
            </a:lvl6pPr>
            <a:lvl7pPr marL="2728913" indent="-190500" algn="l" rtl="0" eaLnBrk="1" fontAlgn="base" hangingPunct="1">
              <a:spcBef>
                <a:spcPct val="20000"/>
              </a:spcBef>
              <a:spcAft>
                <a:spcPct val="0"/>
              </a:spcAft>
              <a:buClr>
                <a:srgbClr val="0099FF"/>
              </a:buClr>
              <a:buFont typeface="Times" pitchFamily="18" charset="0"/>
              <a:buChar char="-"/>
              <a:defRPr sz="1800">
                <a:solidFill>
                  <a:schemeClr val="dk1"/>
                </a:solidFill>
                <a:latin typeface="+mn-lt"/>
                <a:ea typeface="+mn-ea"/>
                <a:cs typeface="+mn-cs"/>
              </a:defRPr>
            </a:lvl7pPr>
            <a:lvl8pPr marL="3186113" indent="-190500" algn="l" rtl="0" eaLnBrk="1" fontAlgn="base" hangingPunct="1">
              <a:spcBef>
                <a:spcPct val="20000"/>
              </a:spcBef>
              <a:spcAft>
                <a:spcPct val="0"/>
              </a:spcAft>
              <a:buClr>
                <a:srgbClr val="0099FF"/>
              </a:buClr>
              <a:buFont typeface="Times" pitchFamily="18" charset="0"/>
              <a:buChar char="-"/>
              <a:defRPr sz="1800">
                <a:solidFill>
                  <a:schemeClr val="dk1"/>
                </a:solidFill>
                <a:latin typeface="+mn-lt"/>
                <a:ea typeface="+mn-ea"/>
                <a:cs typeface="+mn-cs"/>
              </a:defRPr>
            </a:lvl8pPr>
            <a:lvl9pPr marL="3643313" indent="-190500" algn="l" rtl="0" eaLnBrk="1" fontAlgn="base" hangingPunct="1">
              <a:spcBef>
                <a:spcPct val="20000"/>
              </a:spcBef>
              <a:spcAft>
                <a:spcPct val="0"/>
              </a:spcAft>
              <a:buClr>
                <a:srgbClr val="0099FF"/>
              </a:buClr>
              <a:buFont typeface="Times" pitchFamily="18" charset="0"/>
              <a:buChar char="-"/>
              <a:defRPr sz="1800">
                <a:solidFill>
                  <a:schemeClr val="dk1"/>
                </a:solidFill>
                <a:latin typeface="+mn-lt"/>
                <a:ea typeface="+mn-ea"/>
                <a:cs typeface="+mn-cs"/>
              </a:defRPr>
            </a:lvl9pPr>
          </a:lstStyle>
          <a:p>
            <a:pPr marL="0" indent="0">
              <a:lnSpc>
                <a:spcPct val="100000"/>
              </a:lnSpc>
              <a:spcBef>
                <a:spcPts val="960"/>
              </a:spcBef>
              <a:buNone/>
            </a:pPr>
            <a:r>
              <a:rPr lang="en-GB" b="0" kern="0" dirty="0"/>
              <a:t>You want to filter based on % of read length but also % ID of match</a:t>
            </a:r>
          </a:p>
          <a:p>
            <a:pPr marL="0" indent="0">
              <a:lnSpc>
                <a:spcPct val="100000"/>
              </a:lnSpc>
              <a:spcBef>
                <a:spcPts val="960"/>
              </a:spcBef>
              <a:buNone/>
            </a:pPr>
            <a:endParaRPr lang="en-GB" b="0" kern="0" dirty="0"/>
          </a:p>
          <a:p>
            <a:pPr marL="0" indent="0">
              <a:lnSpc>
                <a:spcPct val="100000"/>
              </a:lnSpc>
              <a:spcBef>
                <a:spcPts val="960"/>
              </a:spcBef>
              <a:buNone/>
            </a:pPr>
            <a:r>
              <a:rPr lang="en-GB" b="0" kern="0" dirty="0"/>
              <a:t>MANY READS STILL COME OUT UNANNOTATED</a:t>
            </a:r>
            <a:endParaRPr lang="en-CH" b="0" kern="0" dirty="0"/>
          </a:p>
        </p:txBody>
      </p:sp>
    </p:spTree>
    <p:extLst>
      <p:ext uri="{BB962C8B-B14F-4D97-AF65-F5344CB8AC3E}">
        <p14:creationId xmlns:p14="http://schemas.microsoft.com/office/powerpoint/2010/main" val="28883861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9338A65-7952-0849-07EC-1E24260EF2E3}"/>
              </a:ext>
            </a:extLst>
          </p:cNvPr>
          <p:cNvSpPr>
            <a:spLocks noGrp="1"/>
          </p:cNvSpPr>
          <p:nvPr>
            <p:ph type="title"/>
          </p:nvPr>
        </p:nvSpPr>
        <p:spPr/>
        <p:txBody>
          <a:bodyPr/>
          <a:lstStyle/>
          <a:p>
            <a:endParaRPr lang="en-CH"/>
          </a:p>
        </p:txBody>
      </p:sp>
      <p:sp>
        <p:nvSpPr>
          <p:cNvPr id="15" name="Title 1">
            <a:extLst>
              <a:ext uri="{FF2B5EF4-FFF2-40B4-BE49-F238E27FC236}">
                <a16:creationId xmlns:a16="http://schemas.microsoft.com/office/drawing/2014/main" id="{2E1DAAB4-8C8B-1212-A7FC-90DA6DAD0B8C}"/>
              </a:ext>
            </a:extLst>
          </p:cNvPr>
          <p:cNvSpPr txBox="1">
            <a:spLocks/>
          </p:cNvSpPr>
          <p:nvPr/>
        </p:nvSpPr>
        <p:spPr bwMode="auto">
          <a:xfrm>
            <a:off x="457200" y="834121"/>
            <a:ext cx="8229600" cy="523220"/>
          </a:xfrm>
          <a:prstGeom prst="rect">
            <a:avLst/>
          </a:prstGeom>
          <a:ln w="25400" cap="flat" cmpd="sng" algn="ctr">
            <a:solidFill>
              <a:schemeClr val="accent1">
                <a:shade val="50000"/>
              </a:schemeClr>
            </a:solidFill>
            <a:prstDash val="solid"/>
            <a:miter lim="800000"/>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spAutoFit/>
          </a:bodyPr>
          <a:lstStyle>
            <a:lvl1pPr algn="l" rtl="0" eaLnBrk="1" fontAlgn="base" hangingPunct="1">
              <a:spcBef>
                <a:spcPct val="0"/>
              </a:spcBef>
              <a:spcAft>
                <a:spcPct val="0"/>
              </a:spcAft>
              <a:defRPr sz="2000" b="1">
                <a:solidFill>
                  <a:schemeClr val="lt1"/>
                </a:solidFill>
                <a:latin typeface="Calibri" pitchFamily="34" charset="0"/>
                <a:ea typeface="+mn-ea"/>
                <a:cs typeface="+mn-cs"/>
              </a:defRPr>
            </a:lvl1pPr>
            <a:lvl2pPr algn="l" rtl="0" eaLnBrk="1" fontAlgn="base" hangingPunct="1">
              <a:spcBef>
                <a:spcPct val="0"/>
              </a:spcBef>
              <a:spcAft>
                <a:spcPct val="0"/>
              </a:spcAft>
              <a:defRPr sz="1600" b="1">
                <a:solidFill>
                  <a:schemeClr val="lt1"/>
                </a:solidFill>
                <a:latin typeface="+mn-lt"/>
                <a:ea typeface="+mn-ea"/>
                <a:cs typeface="+mn-cs"/>
              </a:defRPr>
            </a:lvl2pPr>
            <a:lvl3pPr algn="l" rtl="0" eaLnBrk="1" fontAlgn="base" hangingPunct="1">
              <a:spcBef>
                <a:spcPct val="0"/>
              </a:spcBef>
              <a:spcAft>
                <a:spcPct val="0"/>
              </a:spcAft>
              <a:defRPr sz="1600" b="1">
                <a:solidFill>
                  <a:schemeClr val="lt1"/>
                </a:solidFill>
                <a:latin typeface="+mn-lt"/>
                <a:ea typeface="+mn-ea"/>
                <a:cs typeface="+mn-cs"/>
              </a:defRPr>
            </a:lvl3pPr>
            <a:lvl4pPr algn="l" rtl="0" eaLnBrk="1" fontAlgn="base" hangingPunct="1">
              <a:spcBef>
                <a:spcPct val="0"/>
              </a:spcBef>
              <a:spcAft>
                <a:spcPct val="0"/>
              </a:spcAft>
              <a:defRPr sz="1600" b="1">
                <a:solidFill>
                  <a:schemeClr val="lt1"/>
                </a:solidFill>
                <a:latin typeface="+mn-lt"/>
                <a:ea typeface="+mn-ea"/>
                <a:cs typeface="+mn-cs"/>
              </a:defRPr>
            </a:lvl4pPr>
            <a:lvl5pPr algn="l" rtl="0" eaLnBrk="1" fontAlgn="base" hangingPunct="1">
              <a:spcBef>
                <a:spcPct val="0"/>
              </a:spcBef>
              <a:spcAft>
                <a:spcPct val="0"/>
              </a:spcAft>
              <a:defRPr sz="1600" b="1">
                <a:solidFill>
                  <a:schemeClr val="lt1"/>
                </a:solidFill>
                <a:latin typeface="+mn-lt"/>
                <a:ea typeface="+mn-ea"/>
                <a:cs typeface="+mn-cs"/>
              </a:defRPr>
            </a:lvl5pPr>
            <a:lvl6pPr marL="457200" algn="l" rtl="0" eaLnBrk="1" fontAlgn="base" hangingPunct="1">
              <a:spcBef>
                <a:spcPct val="0"/>
              </a:spcBef>
              <a:spcAft>
                <a:spcPct val="0"/>
              </a:spcAft>
              <a:defRPr sz="1600" b="1">
                <a:solidFill>
                  <a:schemeClr val="lt1"/>
                </a:solidFill>
                <a:latin typeface="+mn-lt"/>
                <a:ea typeface="+mn-ea"/>
                <a:cs typeface="+mn-cs"/>
              </a:defRPr>
            </a:lvl6pPr>
            <a:lvl7pPr marL="914400" algn="l" rtl="0" eaLnBrk="1" fontAlgn="base" hangingPunct="1">
              <a:spcBef>
                <a:spcPct val="0"/>
              </a:spcBef>
              <a:spcAft>
                <a:spcPct val="0"/>
              </a:spcAft>
              <a:defRPr sz="1600" b="1">
                <a:solidFill>
                  <a:schemeClr val="lt1"/>
                </a:solidFill>
                <a:latin typeface="+mn-lt"/>
                <a:ea typeface="+mn-ea"/>
                <a:cs typeface="+mn-cs"/>
              </a:defRPr>
            </a:lvl7pPr>
            <a:lvl8pPr marL="1371600" algn="l" rtl="0" eaLnBrk="1" fontAlgn="base" hangingPunct="1">
              <a:spcBef>
                <a:spcPct val="0"/>
              </a:spcBef>
              <a:spcAft>
                <a:spcPct val="0"/>
              </a:spcAft>
              <a:defRPr sz="1600" b="1">
                <a:solidFill>
                  <a:schemeClr val="lt1"/>
                </a:solidFill>
                <a:latin typeface="+mn-lt"/>
                <a:ea typeface="+mn-ea"/>
                <a:cs typeface="+mn-cs"/>
              </a:defRPr>
            </a:lvl8pPr>
            <a:lvl9pPr marL="1828800" algn="l" rtl="0" eaLnBrk="1" fontAlgn="base" hangingPunct="1">
              <a:spcBef>
                <a:spcPct val="0"/>
              </a:spcBef>
              <a:spcAft>
                <a:spcPct val="0"/>
              </a:spcAft>
              <a:defRPr sz="1600" b="1">
                <a:solidFill>
                  <a:schemeClr val="lt1"/>
                </a:solidFill>
                <a:latin typeface="+mn-lt"/>
                <a:ea typeface="+mn-ea"/>
                <a:cs typeface="+mn-cs"/>
              </a:defRPr>
            </a:lvl9pPr>
          </a:lstStyle>
          <a:p>
            <a:pPr algn="ctr">
              <a:lnSpc>
                <a:spcPct val="100000"/>
              </a:lnSpc>
            </a:pPr>
            <a:r>
              <a:rPr lang="de-CH" sz="2800" kern="0" dirty="0"/>
              <a:t>Annotation </a:t>
            </a:r>
            <a:r>
              <a:rPr lang="de-CH" sz="2800" kern="0" dirty="0" err="1"/>
              <a:t>with</a:t>
            </a:r>
            <a:r>
              <a:rPr lang="de-CH" sz="2800" kern="0" dirty="0"/>
              <a:t> </a:t>
            </a:r>
            <a:r>
              <a:rPr lang="de-CH" sz="2800" kern="0" dirty="0" err="1"/>
              <a:t>databases</a:t>
            </a:r>
            <a:r>
              <a:rPr lang="de-CH" sz="2800" kern="0" dirty="0"/>
              <a:t> - </a:t>
            </a:r>
            <a:r>
              <a:rPr lang="de-CH" sz="2800" kern="0" dirty="0" err="1"/>
              <a:t>taxonomy</a:t>
            </a:r>
            <a:endParaRPr lang="en-US" sz="2800" kern="0" dirty="0"/>
          </a:p>
        </p:txBody>
      </p:sp>
      <p:sp>
        <p:nvSpPr>
          <p:cNvPr id="49" name="Content Placeholder 11">
            <a:extLst>
              <a:ext uri="{FF2B5EF4-FFF2-40B4-BE49-F238E27FC236}">
                <a16:creationId xmlns:a16="http://schemas.microsoft.com/office/drawing/2014/main" id="{43A04B8A-BF35-B0E3-296E-F5512EAE4603}"/>
              </a:ext>
            </a:extLst>
          </p:cNvPr>
          <p:cNvSpPr txBox="1">
            <a:spLocks/>
          </p:cNvSpPr>
          <p:nvPr/>
        </p:nvSpPr>
        <p:spPr bwMode="auto">
          <a:xfrm>
            <a:off x="457202" y="1563669"/>
            <a:ext cx="8229599" cy="857221"/>
          </a:xfrm>
          <a:prstGeom prst="rect">
            <a:avLst/>
          </a:prstGeom>
          <a:solidFill>
            <a:schemeClr val="accent5"/>
          </a:solidFill>
          <a:ln w="25400" cap="flat" cmpd="sng" algn="ctr">
            <a:solidFill>
              <a:schemeClr val="accent1"/>
            </a:solidFill>
            <a:prstDash val="solid"/>
            <a:miter lim="800000"/>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180975" indent="-180975" algn="l" rtl="0" eaLnBrk="1" fontAlgn="base" hangingPunct="1">
              <a:spcBef>
                <a:spcPct val="100000"/>
              </a:spcBef>
              <a:spcAft>
                <a:spcPct val="0"/>
              </a:spcAft>
              <a:buClr>
                <a:srgbClr val="0099FF"/>
              </a:buClr>
              <a:buFont typeface="Times" pitchFamily="18" charset="0"/>
              <a:buChar char="•"/>
              <a:defRPr sz="1800">
                <a:solidFill>
                  <a:schemeClr val="dk1"/>
                </a:solidFill>
                <a:latin typeface="Calibri" pitchFamily="34" charset="0"/>
                <a:ea typeface="+mn-ea"/>
                <a:cs typeface="+mn-cs"/>
              </a:defRPr>
            </a:lvl1pPr>
            <a:lvl2pPr marL="623888" indent="-174625" algn="l" rtl="0" eaLnBrk="1" fontAlgn="base" hangingPunct="1">
              <a:spcBef>
                <a:spcPct val="20000"/>
              </a:spcBef>
              <a:spcAft>
                <a:spcPct val="0"/>
              </a:spcAft>
              <a:buClr>
                <a:srgbClr val="0099FF"/>
              </a:buClr>
              <a:buFont typeface="Symbol" pitchFamily="18" charset="2"/>
              <a:buChar char="-"/>
              <a:defRPr sz="1600">
                <a:solidFill>
                  <a:schemeClr val="dk1"/>
                </a:solidFill>
                <a:latin typeface="Calibri" pitchFamily="34" charset="0"/>
                <a:ea typeface="+mn-ea"/>
                <a:cs typeface="+mn-cs"/>
              </a:defRPr>
            </a:lvl2pPr>
            <a:lvl3pPr marL="1074738" indent="-174625" algn="l" rtl="0" eaLnBrk="1" fontAlgn="base" hangingPunct="1">
              <a:spcBef>
                <a:spcPct val="30000"/>
              </a:spcBef>
              <a:spcAft>
                <a:spcPct val="0"/>
              </a:spcAft>
              <a:buClr>
                <a:srgbClr val="0099FF"/>
              </a:buClr>
              <a:buFont typeface="Courier New" pitchFamily="49" charset="0"/>
              <a:buChar char="o"/>
              <a:defRPr sz="1400">
                <a:solidFill>
                  <a:schemeClr val="dk1"/>
                </a:solidFill>
                <a:latin typeface="Calibri" pitchFamily="34" charset="0"/>
                <a:ea typeface="+mn-ea"/>
                <a:cs typeface="+mn-cs"/>
              </a:defRPr>
            </a:lvl3pPr>
            <a:lvl4pPr marL="1444625" indent="-190500" algn="l" rtl="0" eaLnBrk="1" fontAlgn="base" hangingPunct="1">
              <a:spcBef>
                <a:spcPct val="20000"/>
              </a:spcBef>
              <a:spcAft>
                <a:spcPct val="0"/>
              </a:spcAft>
              <a:buClr>
                <a:srgbClr val="0099FF"/>
              </a:buClr>
              <a:buFont typeface="Times" pitchFamily="18" charset="0"/>
              <a:buChar char="•"/>
              <a:defRPr sz="1200">
                <a:solidFill>
                  <a:schemeClr val="dk1"/>
                </a:solidFill>
                <a:latin typeface="Calibri" pitchFamily="34" charset="0"/>
                <a:ea typeface="+mn-ea"/>
                <a:cs typeface="+mn-cs"/>
              </a:defRPr>
            </a:lvl4pPr>
            <a:lvl5pPr marL="1814513" indent="-190500" algn="l" rtl="0" eaLnBrk="1" fontAlgn="base" hangingPunct="1">
              <a:spcBef>
                <a:spcPct val="20000"/>
              </a:spcBef>
              <a:spcAft>
                <a:spcPct val="0"/>
              </a:spcAft>
              <a:buClr>
                <a:srgbClr val="0099FF"/>
              </a:buClr>
              <a:buFont typeface="Times" pitchFamily="18" charset="0"/>
              <a:buChar char="-"/>
              <a:defRPr sz="1200">
                <a:solidFill>
                  <a:schemeClr val="dk1"/>
                </a:solidFill>
                <a:latin typeface="Calibri" pitchFamily="34" charset="0"/>
                <a:ea typeface="+mn-ea"/>
                <a:cs typeface="+mn-cs"/>
              </a:defRPr>
            </a:lvl5pPr>
            <a:lvl6pPr marL="2271713" indent="-190500" algn="l" rtl="0" eaLnBrk="1" fontAlgn="base" hangingPunct="1">
              <a:spcBef>
                <a:spcPct val="20000"/>
              </a:spcBef>
              <a:spcAft>
                <a:spcPct val="0"/>
              </a:spcAft>
              <a:buClr>
                <a:srgbClr val="0099FF"/>
              </a:buClr>
              <a:buFont typeface="Times" pitchFamily="18" charset="0"/>
              <a:buChar char="-"/>
              <a:defRPr sz="1800">
                <a:solidFill>
                  <a:schemeClr val="dk1"/>
                </a:solidFill>
                <a:latin typeface="+mn-lt"/>
                <a:ea typeface="+mn-ea"/>
                <a:cs typeface="+mn-cs"/>
              </a:defRPr>
            </a:lvl6pPr>
            <a:lvl7pPr marL="2728913" indent="-190500" algn="l" rtl="0" eaLnBrk="1" fontAlgn="base" hangingPunct="1">
              <a:spcBef>
                <a:spcPct val="20000"/>
              </a:spcBef>
              <a:spcAft>
                <a:spcPct val="0"/>
              </a:spcAft>
              <a:buClr>
                <a:srgbClr val="0099FF"/>
              </a:buClr>
              <a:buFont typeface="Times" pitchFamily="18" charset="0"/>
              <a:buChar char="-"/>
              <a:defRPr sz="1800">
                <a:solidFill>
                  <a:schemeClr val="dk1"/>
                </a:solidFill>
                <a:latin typeface="+mn-lt"/>
                <a:ea typeface="+mn-ea"/>
                <a:cs typeface="+mn-cs"/>
              </a:defRPr>
            </a:lvl7pPr>
            <a:lvl8pPr marL="3186113" indent="-190500" algn="l" rtl="0" eaLnBrk="1" fontAlgn="base" hangingPunct="1">
              <a:spcBef>
                <a:spcPct val="20000"/>
              </a:spcBef>
              <a:spcAft>
                <a:spcPct val="0"/>
              </a:spcAft>
              <a:buClr>
                <a:srgbClr val="0099FF"/>
              </a:buClr>
              <a:buFont typeface="Times" pitchFamily="18" charset="0"/>
              <a:buChar char="-"/>
              <a:defRPr sz="1800">
                <a:solidFill>
                  <a:schemeClr val="dk1"/>
                </a:solidFill>
                <a:latin typeface="+mn-lt"/>
                <a:ea typeface="+mn-ea"/>
                <a:cs typeface="+mn-cs"/>
              </a:defRPr>
            </a:lvl8pPr>
            <a:lvl9pPr marL="3643313" indent="-190500" algn="l" rtl="0" eaLnBrk="1" fontAlgn="base" hangingPunct="1">
              <a:spcBef>
                <a:spcPct val="20000"/>
              </a:spcBef>
              <a:spcAft>
                <a:spcPct val="0"/>
              </a:spcAft>
              <a:buClr>
                <a:srgbClr val="0099FF"/>
              </a:buClr>
              <a:buFont typeface="Times" pitchFamily="18" charset="0"/>
              <a:buChar char="-"/>
              <a:defRPr sz="1800">
                <a:solidFill>
                  <a:schemeClr val="dk1"/>
                </a:solidFill>
                <a:latin typeface="+mn-lt"/>
                <a:ea typeface="+mn-ea"/>
                <a:cs typeface="+mn-cs"/>
              </a:defRPr>
            </a:lvl9pPr>
          </a:lstStyle>
          <a:p>
            <a:pPr marL="0" indent="0">
              <a:lnSpc>
                <a:spcPct val="100000"/>
              </a:lnSpc>
              <a:spcBef>
                <a:spcPts val="960"/>
              </a:spcBef>
              <a:buNone/>
            </a:pPr>
            <a:r>
              <a:rPr lang="de-CH" b="0" spc="-50" dirty="0" err="1">
                <a:latin typeface="Calibri"/>
                <a:cs typeface="Calibri"/>
              </a:rPr>
              <a:t>Assigning</a:t>
            </a:r>
            <a:r>
              <a:rPr lang="de-CH" b="0" spc="-50" dirty="0">
                <a:latin typeface="Calibri"/>
                <a:cs typeface="Calibri"/>
              </a:rPr>
              <a:t> RNA </a:t>
            </a:r>
            <a:r>
              <a:rPr lang="de-CH" b="0" spc="-50" dirty="0" err="1">
                <a:latin typeface="Calibri"/>
                <a:cs typeface="Calibri"/>
              </a:rPr>
              <a:t>reads</a:t>
            </a:r>
            <a:r>
              <a:rPr lang="de-CH" b="0" spc="-50" dirty="0">
                <a:latin typeface="Calibri"/>
                <a:cs typeface="Calibri"/>
              </a:rPr>
              <a:t> </a:t>
            </a:r>
            <a:r>
              <a:rPr lang="de-CH" b="0" spc="-50" dirty="0" err="1">
                <a:latin typeface="Calibri"/>
                <a:cs typeface="Calibri"/>
              </a:rPr>
              <a:t>to</a:t>
            </a:r>
            <a:r>
              <a:rPr lang="de-CH" b="0" spc="-50" dirty="0">
                <a:latin typeface="Calibri"/>
                <a:cs typeface="Calibri"/>
              </a:rPr>
              <a:t> </a:t>
            </a:r>
            <a:r>
              <a:rPr lang="de-CH" b="0" spc="-50" dirty="0" err="1">
                <a:latin typeface="Calibri"/>
                <a:cs typeface="Calibri"/>
              </a:rPr>
              <a:t>taxa</a:t>
            </a:r>
            <a:r>
              <a:rPr lang="de-CH" b="0" spc="-50" dirty="0">
                <a:latin typeface="Calibri"/>
                <a:cs typeface="Calibri"/>
              </a:rPr>
              <a:t> </a:t>
            </a:r>
            <a:r>
              <a:rPr lang="de-CH" b="0" spc="-50" dirty="0" err="1">
                <a:latin typeface="Calibri"/>
                <a:cs typeface="Calibri"/>
              </a:rPr>
              <a:t>might</a:t>
            </a:r>
            <a:r>
              <a:rPr lang="de-CH" b="0" spc="-50" dirty="0">
                <a:latin typeface="Calibri"/>
                <a:cs typeface="Calibri"/>
              </a:rPr>
              <a:t> </a:t>
            </a:r>
            <a:r>
              <a:rPr lang="de-CH" b="0" spc="-50" dirty="0" err="1">
                <a:latin typeface="Calibri"/>
                <a:cs typeface="Calibri"/>
              </a:rPr>
              <a:t>reveal</a:t>
            </a:r>
            <a:r>
              <a:rPr lang="de-CH" b="0" spc="-50" dirty="0">
                <a:latin typeface="Calibri"/>
                <a:cs typeface="Calibri"/>
              </a:rPr>
              <a:t> </a:t>
            </a:r>
            <a:r>
              <a:rPr lang="de-CH" b="0" spc="-50" dirty="0" err="1">
                <a:latin typeface="Calibri"/>
                <a:cs typeface="Calibri"/>
              </a:rPr>
              <a:t>which</a:t>
            </a:r>
            <a:r>
              <a:rPr lang="de-CH" b="0" spc="-50" dirty="0">
                <a:latin typeface="Calibri"/>
                <a:cs typeface="Calibri"/>
              </a:rPr>
              <a:t> </a:t>
            </a:r>
            <a:r>
              <a:rPr lang="de-CH" b="0" spc="-50" dirty="0" err="1">
                <a:latin typeface="Calibri"/>
                <a:cs typeface="Calibri"/>
              </a:rPr>
              <a:t>critical</a:t>
            </a:r>
            <a:r>
              <a:rPr lang="de-CH" b="0" spc="-50" dirty="0">
                <a:latin typeface="Calibri"/>
                <a:cs typeface="Calibri"/>
              </a:rPr>
              <a:t> </a:t>
            </a:r>
            <a:r>
              <a:rPr lang="de-CH" b="0" spc="-50" dirty="0" err="1">
                <a:latin typeface="Calibri"/>
                <a:cs typeface="Calibri"/>
              </a:rPr>
              <a:t>functions</a:t>
            </a:r>
            <a:r>
              <a:rPr lang="de-CH" b="0" spc="-50" dirty="0">
                <a:latin typeface="Calibri"/>
                <a:cs typeface="Calibri"/>
              </a:rPr>
              <a:t> </a:t>
            </a:r>
            <a:r>
              <a:rPr lang="de-CH" b="0" spc="-50" dirty="0" err="1">
                <a:latin typeface="Calibri"/>
                <a:cs typeface="Calibri"/>
              </a:rPr>
              <a:t>are</a:t>
            </a:r>
            <a:r>
              <a:rPr lang="de-CH" b="0" spc="-50" dirty="0">
                <a:latin typeface="Calibri"/>
                <a:cs typeface="Calibri"/>
              </a:rPr>
              <a:t> </a:t>
            </a:r>
            <a:r>
              <a:rPr lang="de-CH" b="0" spc="-50" dirty="0" err="1">
                <a:latin typeface="Calibri"/>
                <a:cs typeface="Calibri"/>
              </a:rPr>
              <a:t>associated</a:t>
            </a:r>
            <a:r>
              <a:rPr lang="de-CH" b="0" spc="-50" dirty="0">
                <a:latin typeface="Calibri"/>
                <a:cs typeface="Calibri"/>
              </a:rPr>
              <a:t> </a:t>
            </a:r>
            <a:r>
              <a:rPr lang="de-CH" b="0" spc="-50" dirty="0" err="1">
                <a:latin typeface="Calibri"/>
                <a:cs typeface="Calibri"/>
              </a:rPr>
              <a:t>with</a:t>
            </a:r>
            <a:r>
              <a:rPr lang="de-CH" b="0" spc="-50" dirty="0">
                <a:latin typeface="Calibri"/>
                <a:cs typeface="Calibri"/>
              </a:rPr>
              <a:t> </a:t>
            </a:r>
            <a:r>
              <a:rPr lang="de-CH" b="0" spc="-50" dirty="0" err="1">
                <a:latin typeface="Calibri"/>
                <a:cs typeface="Calibri"/>
              </a:rPr>
              <a:t>whom</a:t>
            </a:r>
            <a:endParaRPr lang="de-CH" b="0" spc="-50" dirty="0">
              <a:latin typeface="Calibri"/>
              <a:cs typeface="Calibri"/>
            </a:endParaRPr>
          </a:p>
          <a:p>
            <a:pPr marL="0" indent="0">
              <a:lnSpc>
                <a:spcPct val="100000"/>
              </a:lnSpc>
              <a:spcBef>
                <a:spcPts val="960"/>
              </a:spcBef>
              <a:buNone/>
            </a:pPr>
            <a:r>
              <a:rPr lang="de-CH" b="0" kern="0" spc="-50" dirty="0" err="1">
                <a:latin typeface="Calibri"/>
                <a:cs typeface="Calibri"/>
              </a:rPr>
              <a:t>It</a:t>
            </a:r>
            <a:r>
              <a:rPr lang="de-CH" b="0" kern="0" spc="-50" dirty="0">
                <a:latin typeface="Calibri"/>
                <a:cs typeface="Calibri"/>
              </a:rPr>
              <a:t> </a:t>
            </a:r>
            <a:r>
              <a:rPr lang="de-CH" b="0" kern="0" spc="-50" dirty="0" err="1">
                <a:latin typeface="Calibri"/>
                <a:cs typeface="Calibri"/>
              </a:rPr>
              <a:t>could</a:t>
            </a:r>
            <a:r>
              <a:rPr lang="de-CH" b="0" kern="0" spc="-50" dirty="0">
                <a:latin typeface="Calibri"/>
                <a:cs typeface="Calibri"/>
              </a:rPr>
              <a:t> also </a:t>
            </a:r>
            <a:r>
              <a:rPr lang="de-CH" b="0" kern="0" spc="-50" dirty="0" err="1">
                <a:latin typeface="Calibri"/>
                <a:cs typeface="Calibri"/>
              </a:rPr>
              <a:t>help</a:t>
            </a:r>
            <a:r>
              <a:rPr lang="de-CH" b="0" kern="0" spc="-50" dirty="0">
                <a:latin typeface="Calibri"/>
                <a:cs typeface="Calibri"/>
              </a:rPr>
              <a:t> </a:t>
            </a:r>
            <a:r>
              <a:rPr lang="de-CH" b="0" kern="0" spc="-50" dirty="0" err="1">
                <a:latin typeface="Calibri"/>
                <a:cs typeface="Calibri"/>
              </a:rPr>
              <a:t>binning</a:t>
            </a:r>
            <a:r>
              <a:rPr lang="de-CH" b="0" kern="0" spc="-50" dirty="0">
                <a:latin typeface="Calibri"/>
                <a:cs typeface="Calibri"/>
              </a:rPr>
              <a:t> </a:t>
            </a:r>
            <a:r>
              <a:rPr lang="de-CH" b="0" kern="0" spc="-50" dirty="0" err="1">
                <a:latin typeface="Calibri"/>
                <a:cs typeface="Calibri"/>
              </a:rPr>
              <a:t>for</a:t>
            </a:r>
            <a:r>
              <a:rPr lang="de-CH" b="0" kern="0" spc="-50" dirty="0">
                <a:latin typeface="Calibri"/>
                <a:cs typeface="Calibri"/>
              </a:rPr>
              <a:t> </a:t>
            </a:r>
            <a:r>
              <a:rPr lang="de-CH" b="0" kern="0" spc="-50" dirty="0" err="1">
                <a:latin typeface="Calibri"/>
                <a:cs typeface="Calibri"/>
              </a:rPr>
              <a:t>the</a:t>
            </a:r>
            <a:r>
              <a:rPr lang="de-CH" b="0" kern="0" spc="-50" dirty="0">
                <a:latin typeface="Calibri"/>
                <a:cs typeface="Calibri"/>
              </a:rPr>
              <a:t> </a:t>
            </a:r>
            <a:r>
              <a:rPr lang="de-CH" b="0" kern="0" spc="-50" dirty="0" err="1">
                <a:latin typeface="Calibri"/>
                <a:cs typeface="Calibri"/>
              </a:rPr>
              <a:t>assembly</a:t>
            </a:r>
            <a:r>
              <a:rPr lang="de-CH" b="0" kern="0" spc="-50" dirty="0">
                <a:latin typeface="Calibri"/>
                <a:cs typeface="Calibri"/>
              </a:rPr>
              <a:t>.</a:t>
            </a:r>
            <a:endParaRPr lang="de-CH" b="0" kern="0" spc="-10" dirty="0">
              <a:latin typeface="Calibri"/>
              <a:cs typeface="Calibri"/>
            </a:endParaRPr>
          </a:p>
          <a:p>
            <a:pPr marL="0" indent="0">
              <a:lnSpc>
                <a:spcPct val="100000"/>
              </a:lnSpc>
              <a:spcBef>
                <a:spcPts val="960"/>
              </a:spcBef>
              <a:buNone/>
            </a:pPr>
            <a:endParaRPr lang="en-CH" b="0" i="1" kern="0" spc="-10" dirty="0">
              <a:latin typeface="Calibri"/>
              <a:cs typeface="Calibri"/>
            </a:endParaRPr>
          </a:p>
          <a:p>
            <a:pPr marL="0" indent="0">
              <a:lnSpc>
                <a:spcPct val="100000"/>
              </a:lnSpc>
              <a:spcBef>
                <a:spcPts val="960"/>
              </a:spcBef>
              <a:buNone/>
            </a:pPr>
            <a:endParaRPr lang="en-CH" b="0" i="1" kern="0" spc="-10" dirty="0">
              <a:latin typeface="Calibri"/>
              <a:cs typeface="Calibri"/>
            </a:endParaRPr>
          </a:p>
          <a:p>
            <a:pPr marL="0" indent="0">
              <a:lnSpc>
                <a:spcPct val="100000"/>
              </a:lnSpc>
              <a:spcBef>
                <a:spcPts val="960"/>
              </a:spcBef>
              <a:buNone/>
            </a:pPr>
            <a:endParaRPr lang="de-CH" b="0" dirty="0">
              <a:latin typeface="Calibri"/>
              <a:cs typeface="Calibri"/>
            </a:endParaRPr>
          </a:p>
        </p:txBody>
      </p:sp>
      <p:pic>
        <p:nvPicPr>
          <p:cNvPr id="3" name="object 65">
            <a:extLst>
              <a:ext uri="{FF2B5EF4-FFF2-40B4-BE49-F238E27FC236}">
                <a16:creationId xmlns:a16="http://schemas.microsoft.com/office/drawing/2014/main" id="{EF47699E-F279-B456-F582-2B4EA6E3DEDA}"/>
              </a:ext>
            </a:extLst>
          </p:cNvPr>
          <p:cNvPicPr/>
          <p:nvPr/>
        </p:nvPicPr>
        <p:blipFill>
          <a:blip r:embed="rId2" cstate="print"/>
          <a:stretch>
            <a:fillRect/>
          </a:stretch>
        </p:blipFill>
        <p:spPr>
          <a:xfrm>
            <a:off x="6477051" y="3358417"/>
            <a:ext cx="2486711" cy="1450653"/>
          </a:xfrm>
          <a:prstGeom prst="rect">
            <a:avLst/>
          </a:prstGeom>
          <a:effectLst>
            <a:outerShdw blurRad="50800" dist="38100" dir="8100000" algn="tr" rotWithShape="0">
              <a:prstClr val="black">
                <a:alpha val="40000"/>
              </a:prstClr>
            </a:outerShdw>
          </a:effectLst>
        </p:spPr>
      </p:pic>
      <p:sp>
        <p:nvSpPr>
          <p:cNvPr id="8" name="object 70">
            <a:extLst>
              <a:ext uri="{FF2B5EF4-FFF2-40B4-BE49-F238E27FC236}">
                <a16:creationId xmlns:a16="http://schemas.microsoft.com/office/drawing/2014/main" id="{ACE4FFD3-13E4-667B-80B4-5E91E89B5847}"/>
              </a:ext>
            </a:extLst>
          </p:cNvPr>
          <p:cNvSpPr txBox="1"/>
          <p:nvPr/>
        </p:nvSpPr>
        <p:spPr>
          <a:xfrm>
            <a:off x="4230307" y="4551408"/>
            <a:ext cx="1368152" cy="291105"/>
          </a:xfrm>
          <a:prstGeom prst="rect">
            <a:avLst/>
          </a:prstGeom>
        </p:spPr>
        <p:txBody>
          <a:bodyPr vert="horz" wrap="square" lIns="0" tIns="13970" rIns="0" bIns="0" rtlCol="0">
            <a:spAutoFit/>
          </a:bodyPr>
          <a:lstStyle/>
          <a:p>
            <a:pPr marL="12700">
              <a:lnSpc>
                <a:spcPct val="100000"/>
              </a:lnSpc>
              <a:spcBef>
                <a:spcPts val="110"/>
              </a:spcBef>
            </a:pPr>
            <a:r>
              <a:rPr sz="1800" dirty="0">
                <a:latin typeface="Calibri"/>
                <a:cs typeface="Calibri"/>
              </a:rPr>
              <a:t>CLARK</a:t>
            </a:r>
            <a:r>
              <a:rPr sz="1800" spc="-10" dirty="0">
                <a:latin typeface="Calibri"/>
                <a:cs typeface="Calibri"/>
              </a:rPr>
              <a:t> </a:t>
            </a:r>
            <a:r>
              <a:rPr sz="1800" dirty="0">
                <a:latin typeface="Calibri"/>
                <a:cs typeface="Calibri"/>
              </a:rPr>
              <a:t>-</a:t>
            </a:r>
            <a:r>
              <a:rPr sz="1800" spc="-5" dirty="0">
                <a:latin typeface="Calibri"/>
                <a:cs typeface="Calibri"/>
              </a:rPr>
              <a:t> </a:t>
            </a:r>
            <a:r>
              <a:rPr sz="1800" spc="-20" dirty="0">
                <a:latin typeface="Calibri"/>
                <a:cs typeface="Calibri"/>
              </a:rPr>
              <a:t>2015</a:t>
            </a:r>
            <a:endParaRPr sz="1800" dirty="0">
              <a:latin typeface="Calibri"/>
              <a:cs typeface="Calibri"/>
            </a:endParaRPr>
          </a:p>
        </p:txBody>
      </p:sp>
      <p:sp>
        <p:nvSpPr>
          <p:cNvPr id="9" name="object 76">
            <a:extLst>
              <a:ext uri="{FF2B5EF4-FFF2-40B4-BE49-F238E27FC236}">
                <a16:creationId xmlns:a16="http://schemas.microsoft.com/office/drawing/2014/main" id="{2C883E84-FC0C-B4CF-B1D3-6C7C5D5FC4CB}"/>
              </a:ext>
            </a:extLst>
          </p:cNvPr>
          <p:cNvSpPr txBox="1"/>
          <p:nvPr/>
        </p:nvSpPr>
        <p:spPr>
          <a:xfrm>
            <a:off x="6719397" y="4817091"/>
            <a:ext cx="1151281" cy="291105"/>
          </a:xfrm>
          <a:prstGeom prst="rect">
            <a:avLst/>
          </a:prstGeom>
        </p:spPr>
        <p:txBody>
          <a:bodyPr vert="horz" wrap="square" lIns="0" tIns="13970" rIns="0" bIns="0" rtlCol="0">
            <a:spAutoFit/>
          </a:bodyPr>
          <a:lstStyle/>
          <a:p>
            <a:pPr marL="12700">
              <a:lnSpc>
                <a:spcPct val="100000"/>
              </a:lnSpc>
              <a:spcBef>
                <a:spcPts val="110"/>
              </a:spcBef>
            </a:pPr>
            <a:r>
              <a:rPr sz="1800" dirty="0">
                <a:latin typeface="Calibri"/>
                <a:cs typeface="Calibri"/>
              </a:rPr>
              <a:t>NBC</a:t>
            </a:r>
            <a:r>
              <a:rPr sz="1800" spc="-10" dirty="0">
                <a:latin typeface="Calibri"/>
                <a:cs typeface="Calibri"/>
              </a:rPr>
              <a:t> </a:t>
            </a:r>
            <a:r>
              <a:rPr sz="1800" dirty="0">
                <a:latin typeface="Calibri"/>
                <a:cs typeface="Calibri"/>
              </a:rPr>
              <a:t>-</a:t>
            </a:r>
            <a:r>
              <a:rPr sz="1800" spc="-5" dirty="0">
                <a:latin typeface="Calibri"/>
                <a:cs typeface="Calibri"/>
              </a:rPr>
              <a:t> </a:t>
            </a:r>
            <a:r>
              <a:rPr sz="1800" spc="-20" dirty="0">
                <a:latin typeface="Calibri"/>
                <a:cs typeface="Calibri"/>
              </a:rPr>
              <a:t>2011</a:t>
            </a:r>
            <a:endParaRPr sz="1800" dirty="0">
              <a:latin typeface="Calibri"/>
              <a:cs typeface="Calibri"/>
            </a:endParaRPr>
          </a:p>
        </p:txBody>
      </p:sp>
      <p:sp>
        <p:nvSpPr>
          <p:cNvPr id="12" name="object 82">
            <a:extLst>
              <a:ext uri="{FF2B5EF4-FFF2-40B4-BE49-F238E27FC236}">
                <a16:creationId xmlns:a16="http://schemas.microsoft.com/office/drawing/2014/main" id="{3BED71EE-9A54-A4DB-D043-11D7A2F3B5DE}"/>
              </a:ext>
            </a:extLst>
          </p:cNvPr>
          <p:cNvSpPr txBox="1"/>
          <p:nvPr/>
        </p:nvSpPr>
        <p:spPr>
          <a:xfrm>
            <a:off x="3639386" y="6178788"/>
            <a:ext cx="1846832" cy="291105"/>
          </a:xfrm>
          <a:prstGeom prst="rect">
            <a:avLst/>
          </a:prstGeom>
        </p:spPr>
        <p:txBody>
          <a:bodyPr vert="horz" wrap="square" lIns="0" tIns="13970" rIns="0" bIns="0" rtlCol="0">
            <a:spAutoFit/>
          </a:bodyPr>
          <a:lstStyle/>
          <a:p>
            <a:pPr marL="12700">
              <a:lnSpc>
                <a:spcPct val="100000"/>
              </a:lnSpc>
              <a:spcBef>
                <a:spcPts val="110"/>
              </a:spcBef>
            </a:pPr>
            <a:r>
              <a:rPr sz="1800" dirty="0">
                <a:latin typeface="Calibri"/>
                <a:cs typeface="Calibri"/>
              </a:rPr>
              <a:t>KRAKEN</a:t>
            </a:r>
            <a:r>
              <a:rPr sz="1800" spc="-15" dirty="0">
                <a:latin typeface="Calibri"/>
                <a:cs typeface="Calibri"/>
              </a:rPr>
              <a:t> </a:t>
            </a:r>
            <a:r>
              <a:rPr sz="1800" dirty="0">
                <a:latin typeface="Calibri"/>
                <a:cs typeface="Calibri"/>
              </a:rPr>
              <a:t>-</a:t>
            </a:r>
            <a:r>
              <a:rPr sz="1800" spc="-10" dirty="0">
                <a:latin typeface="Calibri"/>
                <a:cs typeface="Calibri"/>
              </a:rPr>
              <a:t> </a:t>
            </a:r>
            <a:r>
              <a:rPr sz="1800" spc="-20" dirty="0">
                <a:latin typeface="Calibri"/>
                <a:cs typeface="Calibri"/>
              </a:rPr>
              <a:t>2014</a:t>
            </a:r>
            <a:endParaRPr sz="1800" dirty="0">
              <a:latin typeface="Calibri"/>
              <a:cs typeface="Calibri"/>
            </a:endParaRPr>
          </a:p>
        </p:txBody>
      </p:sp>
      <p:grpSp>
        <p:nvGrpSpPr>
          <p:cNvPr id="20" name="object 83">
            <a:extLst>
              <a:ext uri="{FF2B5EF4-FFF2-40B4-BE49-F238E27FC236}">
                <a16:creationId xmlns:a16="http://schemas.microsoft.com/office/drawing/2014/main" id="{C34FD0E9-37C3-D834-FDB6-E5DD4499811C}"/>
              </a:ext>
            </a:extLst>
          </p:cNvPr>
          <p:cNvGrpSpPr/>
          <p:nvPr/>
        </p:nvGrpSpPr>
        <p:grpSpPr>
          <a:xfrm>
            <a:off x="3327328" y="3152326"/>
            <a:ext cx="3250789" cy="2978127"/>
            <a:chOff x="6560710" y="3829542"/>
            <a:chExt cx="3250789" cy="2978127"/>
          </a:xfrm>
          <a:effectLst>
            <a:outerShdw blurRad="50800" dist="38100" dir="8100000" algn="tr" rotWithShape="0">
              <a:prstClr val="black">
                <a:alpha val="40000"/>
              </a:prstClr>
            </a:outerShdw>
          </a:effectLst>
        </p:grpSpPr>
        <p:pic>
          <p:nvPicPr>
            <p:cNvPr id="21" name="object 84">
              <a:extLst>
                <a:ext uri="{FF2B5EF4-FFF2-40B4-BE49-F238E27FC236}">
                  <a16:creationId xmlns:a16="http://schemas.microsoft.com/office/drawing/2014/main" id="{6D5796D9-21AB-4614-A6C8-6428DE20C765}"/>
                </a:ext>
              </a:extLst>
            </p:cNvPr>
            <p:cNvPicPr/>
            <p:nvPr/>
          </p:nvPicPr>
          <p:blipFill>
            <a:blip r:embed="rId3" cstate="print"/>
            <a:stretch>
              <a:fillRect/>
            </a:stretch>
          </p:blipFill>
          <p:spPr>
            <a:xfrm>
              <a:off x="6560710" y="3829542"/>
              <a:ext cx="3001328" cy="1346003"/>
            </a:xfrm>
            <a:prstGeom prst="rect">
              <a:avLst/>
            </a:prstGeom>
          </p:spPr>
        </p:pic>
        <p:pic>
          <p:nvPicPr>
            <p:cNvPr id="23" name="object 85">
              <a:extLst>
                <a:ext uri="{FF2B5EF4-FFF2-40B4-BE49-F238E27FC236}">
                  <a16:creationId xmlns:a16="http://schemas.microsoft.com/office/drawing/2014/main" id="{2C5D83A1-C30E-2EFD-B51E-0AE6BE024F7B}"/>
                </a:ext>
              </a:extLst>
            </p:cNvPr>
            <p:cNvPicPr/>
            <p:nvPr/>
          </p:nvPicPr>
          <p:blipFill>
            <a:blip r:embed="rId4" cstate="print"/>
            <a:stretch>
              <a:fillRect/>
            </a:stretch>
          </p:blipFill>
          <p:spPr>
            <a:xfrm>
              <a:off x="7132006" y="5785412"/>
              <a:ext cx="2679493" cy="1022257"/>
            </a:xfrm>
            <a:prstGeom prst="rect">
              <a:avLst/>
            </a:prstGeom>
          </p:spPr>
        </p:pic>
      </p:grpSp>
      <p:pic>
        <p:nvPicPr>
          <p:cNvPr id="43" name="Picture 42">
            <a:extLst>
              <a:ext uri="{FF2B5EF4-FFF2-40B4-BE49-F238E27FC236}">
                <a16:creationId xmlns:a16="http://schemas.microsoft.com/office/drawing/2014/main" id="{684644CC-54E8-B632-AD87-11D2B2AFDA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161" y="4589452"/>
            <a:ext cx="3365227" cy="1144926"/>
          </a:xfrm>
          <a:prstGeom prst="rect">
            <a:avLst/>
          </a:prstGeom>
          <a:effectLst>
            <a:outerShdw blurRad="50800" dist="38100" dir="8100000" algn="tr" rotWithShape="0">
              <a:prstClr val="black">
                <a:alpha val="40000"/>
              </a:prstClr>
            </a:outerShdw>
          </a:effectLst>
        </p:spPr>
      </p:pic>
      <p:sp>
        <p:nvSpPr>
          <p:cNvPr id="44" name="object 82">
            <a:extLst>
              <a:ext uri="{FF2B5EF4-FFF2-40B4-BE49-F238E27FC236}">
                <a16:creationId xmlns:a16="http://schemas.microsoft.com/office/drawing/2014/main" id="{D37D1FE7-E789-EFC4-7D69-77B248ACE804}"/>
              </a:ext>
            </a:extLst>
          </p:cNvPr>
          <p:cNvSpPr txBox="1"/>
          <p:nvPr/>
        </p:nvSpPr>
        <p:spPr>
          <a:xfrm>
            <a:off x="-466216" y="5845232"/>
            <a:ext cx="1846832" cy="291105"/>
          </a:xfrm>
          <a:prstGeom prst="rect">
            <a:avLst/>
          </a:prstGeom>
        </p:spPr>
        <p:txBody>
          <a:bodyPr vert="horz" wrap="square" lIns="0" tIns="13970" rIns="0" bIns="0" rtlCol="0">
            <a:spAutoFit/>
          </a:bodyPr>
          <a:lstStyle/>
          <a:p>
            <a:pPr marL="12700">
              <a:lnSpc>
                <a:spcPct val="100000"/>
              </a:lnSpc>
              <a:spcBef>
                <a:spcPts val="110"/>
              </a:spcBef>
            </a:pPr>
            <a:r>
              <a:rPr lang="de-CH" sz="1800" dirty="0" err="1">
                <a:latin typeface="Calibri"/>
                <a:cs typeface="Calibri"/>
              </a:rPr>
              <a:t>RefSeq</a:t>
            </a:r>
            <a:r>
              <a:rPr lang="de-CH" sz="1800" dirty="0">
                <a:latin typeface="Calibri"/>
                <a:cs typeface="Calibri"/>
              </a:rPr>
              <a:t> NCBI</a:t>
            </a:r>
            <a:endParaRPr sz="1800" dirty="0">
              <a:latin typeface="Calibri"/>
              <a:cs typeface="Calibri"/>
            </a:endParaRPr>
          </a:p>
        </p:txBody>
      </p:sp>
      <p:pic>
        <p:nvPicPr>
          <p:cNvPr id="46" name="Picture 45">
            <a:extLst>
              <a:ext uri="{FF2B5EF4-FFF2-40B4-BE49-F238E27FC236}">
                <a16:creationId xmlns:a16="http://schemas.microsoft.com/office/drawing/2014/main" id="{8C3577FE-17B6-2573-3851-F1D2F32025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761" y="2671572"/>
            <a:ext cx="2879199" cy="1346003"/>
          </a:xfrm>
          <a:prstGeom prst="rect">
            <a:avLst/>
          </a:prstGeom>
        </p:spPr>
      </p:pic>
      <p:sp>
        <p:nvSpPr>
          <p:cNvPr id="47" name="object 82">
            <a:extLst>
              <a:ext uri="{FF2B5EF4-FFF2-40B4-BE49-F238E27FC236}">
                <a16:creationId xmlns:a16="http://schemas.microsoft.com/office/drawing/2014/main" id="{5635428F-08B7-34AE-B148-C5F86BF314B6}"/>
              </a:ext>
            </a:extLst>
          </p:cNvPr>
          <p:cNvSpPr txBox="1"/>
          <p:nvPr/>
        </p:nvSpPr>
        <p:spPr>
          <a:xfrm>
            <a:off x="-30985" y="4055390"/>
            <a:ext cx="1846832" cy="291105"/>
          </a:xfrm>
          <a:prstGeom prst="rect">
            <a:avLst/>
          </a:prstGeom>
        </p:spPr>
        <p:txBody>
          <a:bodyPr vert="horz" wrap="square" lIns="0" tIns="13970" rIns="0" bIns="0" rtlCol="0">
            <a:spAutoFit/>
          </a:bodyPr>
          <a:lstStyle/>
          <a:p>
            <a:pPr marL="12700">
              <a:lnSpc>
                <a:spcPct val="100000"/>
              </a:lnSpc>
              <a:spcBef>
                <a:spcPts val="110"/>
              </a:spcBef>
            </a:pPr>
            <a:r>
              <a:rPr lang="de-CH" sz="1800" dirty="0">
                <a:latin typeface="Calibri"/>
                <a:cs typeface="Calibri"/>
              </a:rPr>
              <a:t>Subsystems</a:t>
            </a:r>
            <a:endParaRPr sz="1800" dirty="0">
              <a:latin typeface="Calibri"/>
              <a:cs typeface="Calibri"/>
            </a:endParaRPr>
          </a:p>
        </p:txBody>
      </p:sp>
    </p:spTree>
    <p:extLst>
      <p:ext uri="{BB962C8B-B14F-4D97-AF65-F5344CB8AC3E}">
        <p14:creationId xmlns:p14="http://schemas.microsoft.com/office/powerpoint/2010/main" val="1746706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6F6405-081D-6400-E546-510595F058BA}"/>
              </a:ext>
            </a:extLst>
          </p:cNvPr>
          <p:cNvSpPr>
            <a:spLocks noGrp="1"/>
          </p:cNvSpPr>
          <p:nvPr>
            <p:ph sz="half" idx="2"/>
          </p:nvPr>
        </p:nvSpPr>
        <p:spPr/>
        <p:txBody>
          <a:bodyPr/>
          <a:lstStyle/>
          <a:p>
            <a:r>
              <a:rPr lang="en-CH" dirty="0"/>
              <a:t>How Kraken works already mentioned</a:t>
            </a:r>
          </a:p>
          <a:p>
            <a:r>
              <a:rPr lang="en-CH" dirty="0"/>
              <a:t>Mapping to Refseq or Subsystems done with Diamond (blastx type of search)</a:t>
            </a:r>
          </a:p>
          <a:p>
            <a:r>
              <a:rPr lang="en-CH" dirty="0"/>
              <a:t>A lot of the methods work on Nearest Neighbour to assign sequence to the genome</a:t>
            </a:r>
          </a:p>
          <a:p>
            <a:r>
              <a:rPr lang="en-CH" dirty="0"/>
              <a:t>Kaiju is based on Burrows Wheeler Transform (BWT) and also uses a database e.g. RefSeq</a:t>
            </a:r>
          </a:p>
          <a:p>
            <a:pPr lvl="1"/>
            <a:r>
              <a:rPr lang="en-GB" dirty="0"/>
              <a:t>F</a:t>
            </a:r>
            <a:r>
              <a:rPr lang="en-CH" dirty="0"/>
              <a:t>ast</a:t>
            </a:r>
          </a:p>
          <a:p>
            <a:pPr lvl="1"/>
            <a:r>
              <a:rPr lang="en-GB" dirty="0"/>
              <a:t>A</a:t>
            </a:r>
            <a:r>
              <a:rPr lang="en-CH" dirty="0"/>
              <a:t>ccounts for sequencing errors</a:t>
            </a:r>
          </a:p>
          <a:p>
            <a:pPr lvl="1"/>
            <a:r>
              <a:rPr lang="en-CH" dirty="0"/>
              <a:t>Needs large amount of memory</a:t>
            </a:r>
          </a:p>
          <a:p>
            <a:pPr lvl="1"/>
            <a:r>
              <a:rPr lang="en-CH" dirty="0"/>
              <a:t>Features a GUI to explore results</a:t>
            </a:r>
          </a:p>
        </p:txBody>
      </p:sp>
      <p:pic>
        <p:nvPicPr>
          <p:cNvPr id="1026" name="Picture 2" descr="Figure 5">
            <a:extLst>
              <a:ext uri="{FF2B5EF4-FFF2-40B4-BE49-F238E27FC236}">
                <a16:creationId xmlns:a16="http://schemas.microsoft.com/office/drawing/2014/main" id="{B3BF2100-4053-ADF3-43D8-31EEF331E6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4590"/>
          <a:stretch/>
        </p:blipFill>
        <p:spPr bwMode="auto">
          <a:xfrm>
            <a:off x="1205660" y="1844826"/>
            <a:ext cx="2448272" cy="233831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Figure 5">
            <a:extLst>
              <a:ext uri="{FF2B5EF4-FFF2-40B4-BE49-F238E27FC236}">
                <a16:creationId xmlns:a16="http://schemas.microsoft.com/office/drawing/2014/main" id="{CBCEC112-D4CB-B3B0-D008-6B326B57A9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086"/>
          <a:stretch/>
        </p:blipFill>
        <p:spPr bwMode="auto">
          <a:xfrm>
            <a:off x="185677" y="3920227"/>
            <a:ext cx="4488243" cy="233831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531260C8-ACF8-C1C8-13FD-947893C1EFA6}"/>
              </a:ext>
            </a:extLst>
          </p:cNvPr>
          <p:cNvSpPr txBox="1">
            <a:spLocks/>
          </p:cNvSpPr>
          <p:nvPr/>
        </p:nvSpPr>
        <p:spPr bwMode="auto">
          <a:xfrm>
            <a:off x="457200" y="834121"/>
            <a:ext cx="8229600" cy="523220"/>
          </a:xfrm>
          <a:prstGeom prst="rect">
            <a:avLst/>
          </a:prstGeom>
          <a:ln w="25400" cap="flat" cmpd="sng" algn="ctr">
            <a:solidFill>
              <a:schemeClr val="accent1">
                <a:shade val="50000"/>
              </a:schemeClr>
            </a:solidFill>
            <a:prstDash val="solid"/>
            <a:miter lim="800000"/>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spAutoFit/>
          </a:bodyPr>
          <a:lstStyle>
            <a:lvl1pPr algn="l" rtl="0" eaLnBrk="1" fontAlgn="base" hangingPunct="1">
              <a:spcBef>
                <a:spcPct val="0"/>
              </a:spcBef>
              <a:spcAft>
                <a:spcPct val="0"/>
              </a:spcAft>
              <a:defRPr sz="2000" b="1">
                <a:solidFill>
                  <a:schemeClr val="lt1"/>
                </a:solidFill>
                <a:latin typeface="Calibri" pitchFamily="34" charset="0"/>
                <a:ea typeface="+mn-ea"/>
                <a:cs typeface="+mn-cs"/>
              </a:defRPr>
            </a:lvl1pPr>
            <a:lvl2pPr algn="l" rtl="0" eaLnBrk="1" fontAlgn="base" hangingPunct="1">
              <a:spcBef>
                <a:spcPct val="0"/>
              </a:spcBef>
              <a:spcAft>
                <a:spcPct val="0"/>
              </a:spcAft>
              <a:defRPr sz="1600" b="1">
                <a:solidFill>
                  <a:schemeClr val="lt1"/>
                </a:solidFill>
                <a:latin typeface="+mn-lt"/>
                <a:ea typeface="+mn-ea"/>
                <a:cs typeface="+mn-cs"/>
              </a:defRPr>
            </a:lvl2pPr>
            <a:lvl3pPr algn="l" rtl="0" eaLnBrk="1" fontAlgn="base" hangingPunct="1">
              <a:spcBef>
                <a:spcPct val="0"/>
              </a:spcBef>
              <a:spcAft>
                <a:spcPct val="0"/>
              </a:spcAft>
              <a:defRPr sz="1600" b="1">
                <a:solidFill>
                  <a:schemeClr val="lt1"/>
                </a:solidFill>
                <a:latin typeface="+mn-lt"/>
                <a:ea typeface="+mn-ea"/>
                <a:cs typeface="+mn-cs"/>
              </a:defRPr>
            </a:lvl3pPr>
            <a:lvl4pPr algn="l" rtl="0" eaLnBrk="1" fontAlgn="base" hangingPunct="1">
              <a:spcBef>
                <a:spcPct val="0"/>
              </a:spcBef>
              <a:spcAft>
                <a:spcPct val="0"/>
              </a:spcAft>
              <a:defRPr sz="1600" b="1">
                <a:solidFill>
                  <a:schemeClr val="lt1"/>
                </a:solidFill>
                <a:latin typeface="+mn-lt"/>
                <a:ea typeface="+mn-ea"/>
                <a:cs typeface="+mn-cs"/>
              </a:defRPr>
            </a:lvl4pPr>
            <a:lvl5pPr algn="l" rtl="0" eaLnBrk="1" fontAlgn="base" hangingPunct="1">
              <a:spcBef>
                <a:spcPct val="0"/>
              </a:spcBef>
              <a:spcAft>
                <a:spcPct val="0"/>
              </a:spcAft>
              <a:defRPr sz="1600" b="1">
                <a:solidFill>
                  <a:schemeClr val="lt1"/>
                </a:solidFill>
                <a:latin typeface="+mn-lt"/>
                <a:ea typeface="+mn-ea"/>
                <a:cs typeface="+mn-cs"/>
              </a:defRPr>
            </a:lvl5pPr>
            <a:lvl6pPr marL="457200" algn="l" rtl="0" eaLnBrk="1" fontAlgn="base" hangingPunct="1">
              <a:spcBef>
                <a:spcPct val="0"/>
              </a:spcBef>
              <a:spcAft>
                <a:spcPct val="0"/>
              </a:spcAft>
              <a:defRPr sz="1600" b="1">
                <a:solidFill>
                  <a:schemeClr val="lt1"/>
                </a:solidFill>
                <a:latin typeface="+mn-lt"/>
                <a:ea typeface="+mn-ea"/>
                <a:cs typeface="+mn-cs"/>
              </a:defRPr>
            </a:lvl6pPr>
            <a:lvl7pPr marL="914400" algn="l" rtl="0" eaLnBrk="1" fontAlgn="base" hangingPunct="1">
              <a:spcBef>
                <a:spcPct val="0"/>
              </a:spcBef>
              <a:spcAft>
                <a:spcPct val="0"/>
              </a:spcAft>
              <a:defRPr sz="1600" b="1">
                <a:solidFill>
                  <a:schemeClr val="lt1"/>
                </a:solidFill>
                <a:latin typeface="+mn-lt"/>
                <a:ea typeface="+mn-ea"/>
                <a:cs typeface="+mn-cs"/>
              </a:defRPr>
            </a:lvl7pPr>
            <a:lvl8pPr marL="1371600" algn="l" rtl="0" eaLnBrk="1" fontAlgn="base" hangingPunct="1">
              <a:spcBef>
                <a:spcPct val="0"/>
              </a:spcBef>
              <a:spcAft>
                <a:spcPct val="0"/>
              </a:spcAft>
              <a:defRPr sz="1600" b="1">
                <a:solidFill>
                  <a:schemeClr val="lt1"/>
                </a:solidFill>
                <a:latin typeface="+mn-lt"/>
                <a:ea typeface="+mn-ea"/>
                <a:cs typeface="+mn-cs"/>
              </a:defRPr>
            </a:lvl8pPr>
            <a:lvl9pPr marL="1828800" algn="l" rtl="0" eaLnBrk="1" fontAlgn="base" hangingPunct="1">
              <a:spcBef>
                <a:spcPct val="0"/>
              </a:spcBef>
              <a:spcAft>
                <a:spcPct val="0"/>
              </a:spcAft>
              <a:defRPr sz="1600" b="1">
                <a:solidFill>
                  <a:schemeClr val="lt1"/>
                </a:solidFill>
                <a:latin typeface="+mn-lt"/>
                <a:ea typeface="+mn-ea"/>
                <a:cs typeface="+mn-cs"/>
              </a:defRPr>
            </a:lvl9pPr>
          </a:lstStyle>
          <a:p>
            <a:pPr algn="ctr">
              <a:lnSpc>
                <a:spcPct val="100000"/>
              </a:lnSpc>
            </a:pPr>
            <a:r>
              <a:rPr lang="de-CH" sz="2800" kern="0" dirty="0"/>
              <a:t>Annotation </a:t>
            </a:r>
            <a:r>
              <a:rPr lang="de-CH" sz="2800" kern="0" dirty="0" err="1"/>
              <a:t>with</a:t>
            </a:r>
            <a:r>
              <a:rPr lang="de-CH" sz="2800" kern="0" dirty="0"/>
              <a:t> </a:t>
            </a:r>
            <a:r>
              <a:rPr lang="de-CH" sz="2800" kern="0" dirty="0" err="1"/>
              <a:t>databases</a:t>
            </a:r>
            <a:r>
              <a:rPr lang="de-CH" sz="2800" kern="0" dirty="0"/>
              <a:t> - </a:t>
            </a:r>
            <a:r>
              <a:rPr lang="de-CH" sz="2800" kern="0" dirty="0" err="1"/>
              <a:t>taxonomy</a:t>
            </a:r>
            <a:endParaRPr lang="en-US" sz="2800" kern="0" dirty="0"/>
          </a:p>
        </p:txBody>
      </p:sp>
    </p:spTree>
    <p:extLst>
      <p:ext uri="{BB962C8B-B14F-4D97-AF65-F5344CB8AC3E}">
        <p14:creationId xmlns:p14="http://schemas.microsoft.com/office/powerpoint/2010/main" val="21291763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21">
            <a:extLst>
              <a:ext uri="{FF2B5EF4-FFF2-40B4-BE49-F238E27FC236}">
                <a16:creationId xmlns:a16="http://schemas.microsoft.com/office/drawing/2014/main" id="{95154E82-6DB0-02C6-C598-A0A6F33786D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08050" y="2409031"/>
            <a:ext cx="3136900" cy="3048000"/>
          </a:xfrm>
        </p:spPr>
      </p:pic>
      <p:sp>
        <p:nvSpPr>
          <p:cNvPr id="3" name="Content Placeholder 2">
            <a:extLst>
              <a:ext uri="{FF2B5EF4-FFF2-40B4-BE49-F238E27FC236}">
                <a16:creationId xmlns:a16="http://schemas.microsoft.com/office/drawing/2014/main" id="{B2779888-138D-3BEC-C721-20D3EB710609}"/>
              </a:ext>
            </a:extLst>
          </p:cNvPr>
          <p:cNvSpPr>
            <a:spLocks noGrp="1"/>
          </p:cNvSpPr>
          <p:nvPr>
            <p:ph sz="half" idx="2"/>
          </p:nvPr>
        </p:nvSpPr>
        <p:spPr>
          <a:xfrm>
            <a:off x="4648200" y="3140968"/>
            <a:ext cx="4038600" cy="2088232"/>
          </a:xfrm>
        </p:spPr>
        <p:txBody>
          <a:bodyPr/>
          <a:lstStyle/>
          <a:p>
            <a:r>
              <a:rPr lang="en-CH" dirty="0"/>
              <a:t>Diamond used in standardized workflows</a:t>
            </a:r>
          </a:p>
          <a:p>
            <a:r>
              <a:rPr lang="en-GB" dirty="0">
                <a:latin typeface="Calibri"/>
                <a:cs typeface="Calibri"/>
              </a:rPr>
              <a:t>For</a:t>
            </a:r>
            <a:r>
              <a:rPr lang="en-GB" spc="-20" dirty="0">
                <a:latin typeface="Calibri"/>
                <a:cs typeface="Calibri"/>
              </a:rPr>
              <a:t> </a:t>
            </a:r>
            <a:r>
              <a:rPr lang="en-GB" dirty="0">
                <a:latin typeface="Calibri"/>
                <a:cs typeface="Calibri"/>
              </a:rPr>
              <a:t>a</a:t>
            </a:r>
            <a:r>
              <a:rPr lang="en-GB" spc="-15" dirty="0">
                <a:latin typeface="Calibri"/>
                <a:cs typeface="Calibri"/>
              </a:rPr>
              <a:t> </a:t>
            </a:r>
            <a:r>
              <a:rPr lang="en-GB" dirty="0">
                <a:latin typeface="Calibri"/>
                <a:cs typeface="Calibri"/>
              </a:rPr>
              <a:t>SPF</a:t>
            </a:r>
            <a:r>
              <a:rPr lang="en-GB" spc="-15" dirty="0">
                <a:latin typeface="Calibri"/>
                <a:cs typeface="Calibri"/>
              </a:rPr>
              <a:t> </a:t>
            </a:r>
            <a:r>
              <a:rPr lang="en-GB" dirty="0">
                <a:latin typeface="Calibri"/>
                <a:cs typeface="Calibri"/>
              </a:rPr>
              <a:t>mouse</a:t>
            </a:r>
            <a:r>
              <a:rPr lang="en-GB" spc="-15" dirty="0">
                <a:latin typeface="Calibri"/>
                <a:cs typeface="Calibri"/>
              </a:rPr>
              <a:t> </a:t>
            </a:r>
            <a:r>
              <a:rPr lang="en-GB" dirty="0">
                <a:latin typeface="Calibri"/>
                <a:cs typeface="Calibri"/>
              </a:rPr>
              <a:t>gut</a:t>
            </a:r>
            <a:r>
              <a:rPr lang="en-GB" spc="-15" dirty="0">
                <a:latin typeface="Calibri"/>
                <a:cs typeface="Calibri"/>
              </a:rPr>
              <a:t> </a:t>
            </a:r>
            <a:r>
              <a:rPr lang="en-GB" dirty="0">
                <a:latin typeface="Calibri"/>
                <a:cs typeface="Calibri"/>
              </a:rPr>
              <a:t>microbiome</a:t>
            </a:r>
            <a:r>
              <a:rPr lang="en-GB" spc="-10" dirty="0">
                <a:latin typeface="Calibri"/>
                <a:cs typeface="Calibri"/>
              </a:rPr>
              <a:t> </a:t>
            </a:r>
            <a:r>
              <a:rPr lang="en-GB" dirty="0">
                <a:latin typeface="Calibri"/>
                <a:cs typeface="Calibri"/>
              </a:rPr>
              <a:t>–</a:t>
            </a:r>
            <a:r>
              <a:rPr lang="en-GB" spc="-15" dirty="0">
                <a:latin typeface="Calibri"/>
                <a:cs typeface="Calibri"/>
              </a:rPr>
              <a:t> </a:t>
            </a:r>
            <a:r>
              <a:rPr lang="en-GB" dirty="0">
                <a:latin typeface="Calibri"/>
                <a:cs typeface="Calibri"/>
              </a:rPr>
              <a:t>DIAMOND</a:t>
            </a:r>
            <a:r>
              <a:rPr lang="en-GB" spc="-15" dirty="0">
                <a:latin typeface="Calibri"/>
                <a:cs typeface="Calibri"/>
              </a:rPr>
              <a:t> </a:t>
            </a:r>
            <a:r>
              <a:rPr lang="en-GB" spc="-10" dirty="0">
                <a:latin typeface="Calibri"/>
                <a:cs typeface="Calibri"/>
              </a:rPr>
              <a:t>annotates</a:t>
            </a:r>
            <a:r>
              <a:rPr lang="en-GB" spc="-15" dirty="0">
                <a:latin typeface="Calibri"/>
                <a:cs typeface="Calibri"/>
              </a:rPr>
              <a:t> </a:t>
            </a:r>
            <a:r>
              <a:rPr lang="en-GB" dirty="0">
                <a:latin typeface="Calibri"/>
                <a:cs typeface="Calibri"/>
              </a:rPr>
              <a:t>most</a:t>
            </a:r>
            <a:r>
              <a:rPr lang="en-GB" spc="-15" dirty="0">
                <a:latin typeface="Calibri"/>
                <a:cs typeface="Calibri"/>
              </a:rPr>
              <a:t> </a:t>
            </a:r>
            <a:r>
              <a:rPr lang="en-GB" dirty="0">
                <a:latin typeface="Calibri"/>
                <a:cs typeface="Calibri"/>
              </a:rPr>
              <a:t>reads</a:t>
            </a:r>
            <a:endParaRPr lang="en-CH" dirty="0"/>
          </a:p>
        </p:txBody>
      </p:sp>
      <p:sp>
        <p:nvSpPr>
          <p:cNvPr id="2" name="Title 1">
            <a:extLst>
              <a:ext uri="{FF2B5EF4-FFF2-40B4-BE49-F238E27FC236}">
                <a16:creationId xmlns:a16="http://schemas.microsoft.com/office/drawing/2014/main" id="{EE0C46B4-92FC-9687-87FC-D4F0510C0D57}"/>
              </a:ext>
            </a:extLst>
          </p:cNvPr>
          <p:cNvSpPr txBox="1">
            <a:spLocks/>
          </p:cNvSpPr>
          <p:nvPr/>
        </p:nvSpPr>
        <p:spPr bwMode="auto">
          <a:xfrm>
            <a:off x="457200" y="834121"/>
            <a:ext cx="8229600" cy="523220"/>
          </a:xfrm>
          <a:prstGeom prst="rect">
            <a:avLst/>
          </a:prstGeom>
          <a:ln w="25400" cap="flat" cmpd="sng" algn="ctr">
            <a:solidFill>
              <a:schemeClr val="accent1">
                <a:shade val="50000"/>
              </a:schemeClr>
            </a:solidFill>
            <a:prstDash val="solid"/>
            <a:miter lim="800000"/>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spAutoFit/>
          </a:bodyPr>
          <a:lstStyle>
            <a:lvl1pPr algn="l" rtl="0" eaLnBrk="1" fontAlgn="base" hangingPunct="1">
              <a:spcBef>
                <a:spcPct val="0"/>
              </a:spcBef>
              <a:spcAft>
                <a:spcPct val="0"/>
              </a:spcAft>
              <a:defRPr sz="2000" b="1">
                <a:solidFill>
                  <a:schemeClr val="lt1"/>
                </a:solidFill>
                <a:latin typeface="Calibri" pitchFamily="34" charset="0"/>
                <a:ea typeface="+mn-ea"/>
                <a:cs typeface="+mn-cs"/>
              </a:defRPr>
            </a:lvl1pPr>
            <a:lvl2pPr algn="l" rtl="0" eaLnBrk="1" fontAlgn="base" hangingPunct="1">
              <a:spcBef>
                <a:spcPct val="0"/>
              </a:spcBef>
              <a:spcAft>
                <a:spcPct val="0"/>
              </a:spcAft>
              <a:defRPr sz="1600" b="1">
                <a:solidFill>
                  <a:schemeClr val="lt1"/>
                </a:solidFill>
                <a:latin typeface="+mn-lt"/>
                <a:ea typeface="+mn-ea"/>
                <a:cs typeface="+mn-cs"/>
              </a:defRPr>
            </a:lvl2pPr>
            <a:lvl3pPr algn="l" rtl="0" eaLnBrk="1" fontAlgn="base" hangingPunct="1">
              <a:spcBef>
                <a:spcPct val="0"/>
              </a:spcBef>
              <a:spcAft>
                <a:spcPct val="0"/>
              </a:spcAft>
              <a:defRPr sz="1600" b="1">
                <a:solidFill>
                  <a:schemeClr val="lt1"/>
                </a:solidFill>
                <a:latin typeface="+mn-lt"/>
                <a:ea typeface="+mn-ea"/>
                <a:cs typeface="+mn-cs"/>
              </a:defRPr>
            </a:lvl3pPr>
            <a:lvl4pPr algn="l" rtl="0" eaLnBrk="1" fontAlgn="base" hangingPunct="1">
              <a:spcBef>
                <a:spcPct val="0"/>
              </a:spcBef>
              <a:spcAft>
                <a:spcPct val="0"/>
              </a:spcAft>
              <a:defRPr sz="1600" b="1">
                <a:solidFill>
                  <a:schemeClr val="lt1"/>
                </a:solidFill>
                <a:latin typeface="+mn-lt"/>
                <a:ea typeface="+mn-ea"/>
                <a:cs typeface="+mn-cs"/>
              </a:defRPr>
            </a:lvl4pPr>
            <a:lvl5pPr algn="l" rtl="0" eaLnBrk="1" fontAlgn="base" hangingPunct="1">
              <a:spcBef>
                <a:spcPct val="0"/>
              </a:spcBef>
              <a:spcAft>
                <a:spcPct val="0"/>
              </a:spcAft>
              <a:defRPr sz="1600" b="1">
                <a:solidFill>
                  <a:schemeClr val="lt1"/>
                </a:solidFill>
                <a:latin typeface="+mn-lt"/>
                <a:ea typeface="+mn-ea"/>
                <a:cs typeface="+mn-cs"/>
              </a:defRPr>
            </a:lvl5pPr>
            <a:lvl6pPr marL="457200" algn="l" rtl="0" eaLnBrk="1" fontAlgn="base" hangingPunct="1">
              <a:spcBef>
                <a:spcPct val="0"/>
              </a:spcBef>
              <a:spcAft>
                <a:spcPct val="0"/>
              </a:spcAft>
              <a:defRPr sz="1600" b="1">
                <a:solidFill>
                  <a:schemeClr val="lt1"/>
                </a:solidFill>
                <a:latin typeface="+mn-lt"/>
                <a:ea typeface="+mn-ea"/>
                <a:cs typeface="+mn-cs"/>
              </a:defRPr>
            </a:lvl6pPr>
            <a:lvl7pPr marL="914400" algn="l" rtl="0" eaLnBrk="1" fontAlgn="base" hangingPunct="1">
              <a:spcBef>
                <a:spcPct val="0"/>
              </a:spcBef>
              <a:spcAft>
                <a:spcPct val="0"/>
              </a:spcAft>
              <a:defRPr sz="1600" b="1">
                <a:solidFill>
                  <a:schemeClr val="lt1"/>
                </a:solidFill>
                <a:latin typeface="+mn-lt"/>
                <a:ea typeface="+mn-ea"/>
                <a:cs typeface="+mn-cs"/>
              </a:defRPr>
            </a:lvl7pPr>
            <a:lvl8pPr marL="1371600" algn="l" rtl="0" eaLnBrk="1" fontAlgn="base" hangingPunct="1">
              <a:spcBef>
                <a:spcPct val="0"/>
              </a:spcBef>
              <a:spcAft>
                <a:spcPct val="0"/>
              </a:spcAft>
              <a:defRPr sz="1600" b="1">
                <a:solidFill>
                  <a:schemeClr val="lt1"/>
                </a:solidFill>
                <a:latin typeface="+mn-lt"/>
                <a:ea typeface="+mn-ea"/>
                <a:cs typeface="+mn-cs"/>
              </a:defRPr>
            </a:lvl8pPr>
            <a:lvl9pPr marL="1828800" algn="l" rtl="0" eaLnBrk="1" fontAlgn="base" hangingPunct="1">
              <a:spcBef>
                <a:spcPct val="0"/>
              </a:spcBef>
              <a:spcAft>
                <a:spcPct val="0"/>
              </a:spcAft>
              <a:defRPr sz="1600" b="1">
                <a:solidFill>
                  <a:schemeClr val="lt1"/>
                </a:solidFill>
                <a:latin typeface="+mn-lt"/>
                <a:ea typeface="+mn-ea"/>
                <a:cs typeface="+mn-cs"/>
              </a:defRPr>
            </a:lvl9pPr>
          </a:lstStyle>
          <a:p>
            <a:pPr algn="ctr">
              <a:lnSpc>
                <a:spcPct val="100000"/>
              </a:lnSpc>
            </a:pPr>
            <a:r>
              <a:rPr lang="de-CH" sz="2800" kern="0" dirty="0"/>
              <a:t>Annotation </a:t>
            </a:r>
            <a:r>
              <a:rPr lang="de-CH" sz="2800" kern="0" dirty="0" err="1"/>
              <a:t>with</a:t>
            </a:r>
            <a:r>
              <a:rPr lang="de-CH" sz="2800" kern="0" dirty="0"/>
              <a:t> </a:t>
            </a:r>
            <a:r>
              <a:rPr lang="de-CH" sz="2800" kern="0" dirty="0" err="1"/>
              <a:t>databases</a:t>
            </a:r>
            <a:r>
              <a:rPr lang="de-CH" sz="2800" kern="0" dirty="0"/>
              <a:t> - </a:t>
            </a:r>
            <a:r>
              <a:rPr lang="de-CH" sz="2800" kern="0" dirty="0" err="1"/>
              <a:t>taxonomy</a:t>
            </a:r>
            <a:endParaRPr lang="en-US" sz="2800" kern="0" dirty="0"/>
          </a:p>
        </p:txBody>
      </p:sp>
    </p:spTree>
    <p:extLst>
      <p:ext uri="{BB962C8B-B14F-4D97-AF65-F5344CB8AC3E}">
        <p14:creationId xmlns:p14="http://schemas.microsoft.com/office/powerpoint/2010/main" val="2686352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Content Placeholder 64">
            <a:extLst>
              <a:ext uri="{FF2B5EF4-FFF2-40B4-BE49-F238E27FC236}">
                <a16:creationId xmlns:a16="http://schemas.microsoft.com/office/drawing/2014/main" id="{00C2C5C7-8B2B-D23B-E69E-BBDB1187B04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1208" y="1484315"/>
            <a:ext cx="7901584" cy="4897437"/>
          </a:xfrm>
        </p:spPr>
      </p:pic>
      <p:sp>
        <p:nvSpPr>
          <p:cNvPr id="63" name="Title 1">
            <a:extLst>
              <a:ext uri="{FF2B5EF4-FFF2-40B4-BE49-F238E27FC236}">
                <a16:creationId xmlns:a16="http://schemas.microsoft.com/office/drawing/2014/main" id="{2D9DE7EF-DF89-6683-8F22-7A7346BD19C3}"/>
              </a:ext>
            </a:extLst>
          </p:cNvPr>
          <p:cNvSpPr>
            <a:spLocks noGrp="1"/>
          </p:cNvSpPr>
          <p:nvPr>
            <p:ph type="title"/>
          </p:nvPr>
        </p:nvSpPr>
        <p:spPr>
          <a:xfrm>
            <a:off x="457200" y="834121"/>
            <a:ext cx="8229600" cy="523220"/>
          </a:xfrm>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de-CH" sz="2800" dirty="0"/>
              <a:t>WORKFLOW</a:t>
            </a:r>
            <a:endParaRPr lang="en-US" sz="2800" dirty="0"/>
          </a:p>
        </p:txBody>
      </p:sp>
      <p:sp>
        <p:nvSpPr>
          <p:cNvPr id="67" name="TextBox 66">
            <a:extLst>
              <a:ext uri="{FF2B5EF4-FFF2-40B4-BE49-F238E27FC236}">
                <a16:creationId xmlns:a16="http://schemas.microsoft.com/office/drawing/2014/main" id="{6C7CDE14-7B8F-4001-50AB-2353F800C5DB}"/>
              </a:ext>
            </a:extLst>
          </p:cNvPr>
          <p:cNvSpPr txBox="1"/>
          <p:nvPr/>
        </p:nvSpPr>
        <p:spPr>
          <a:xfrm>
            <a:off x="4361500" y="2780930"/>
            <a:ext cx="285656" cy="461665"/>
          </a:xfrm>
          <a:prstGeom prst="rect">
            <a:avLst/>
          </a:prstGeom>
          <a:noFill/>
        </p:spPr>
        <p:txBody>
          <a:bodyPr wrap="none" rtlCol="0">
            <a:spAutoFit/>
          </a:bodyPr>
          <a:lstStyle/>
          <a:p>
            <a:pPr>
              <a:lnSpc>
                <a:spcPct val="100000"/>
              </a:lnSpc>
            </a:pPr>
            <a:r>
              <a:rPr lang="en-CH" sz="2400" dirty="0">
                <a:solidFill>
                  <a:srgbClr val="FF0000"/>
                </a:solidFill>
                <a:latin typeface="Calibri" panose="020F0502020204030204" pitchFamily="34" charset="0"/>
                <a:cs typeface="Calibri" panose="020F0502020204030204" pitchFamily="34" charset="0"/>
              </a:rPr>
              <a:t>!</a:t>
            </a:r>
          </a:p>
        </p:txBody>
      </p:sp>
      <p:sp>
        <p:nvSpPr>
          <p:cNvPr id="3" name="Oval 2">
            <a:extLst>
              <a:ext uri="{FF2B5EF4-FFF2-40B4-BE49-F238E27FC236}">
                <a16:creationId xmlns:a16="http://schemas.microsoft.com/office/drawing/2014/main" id="{824F4047-6C88-6214-A715-2643A1D35090}"/>
              </a:ext>
            </a:extLst>
          </p:cNvPr>
          <p:cNvSpPr/>
          <p:nvPr/>
        </p:nvSpPr>
        <p:spPr bwMode="auto">
          <a:xfrm>
            <a:off x="457200" y="3068960"/>
            <a:ext cx="370384" cy="504056"/>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CH"/>
          </a:p>
        </p:txBody>
      </p:sp>
      <p:sp>
        <p:nvSpPr>
          <p:cNvPr id="5" name="Oval 4">
            <a:extLst>
              <a:ext uri="{FF2B5EF4-FFF2-40B4-BE49-F238E27FC236}">
                <a16:creationId xmlns:a16="http://schemas.microsoft.com/office/drawing/2014/main" id="{65C91483-3547-8B56-DBF7-63EDB09FEF1B}"/>
              </a:ext>
            </a:extLst>
          </p:cNvPr>
          <p:cNvSpPr/>
          <p:nvPr/>
        </p:nvSpPr>
        <p:spPr bwMode="auto">
          <a:xfrm>
            <a:off x="1475656" y="4509122"/>
            <a:ext cx="2160240" cy="1080121"/>
          </a:xfrm>
          <a:prstGeom prst="ellipse">
            <a:avLst/>
          </a:prstGeom>
          <a:noFill/>
          <a:ln>
            <a:solidFill>
              <a:srgbClr val="FF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endParaRPr lang="en-CH" dirty="0">
              <a:solidFill>
                <a:schemeClr val="tx1"/>
              </a:solidFill>
              <a:latin typeface="Verdana" pitchFamily="34" charset="0"/>
            </a:endParaRPr>
          </a:p>
        </p:txBody>
      </p:sp>
    </p:spTree>
    <p:extLst>
      <p:ext uri="{BB962C8B-B14F-4D97-AF65-F5344CB8AC3E}">
        <p14:creationId xmlns:p14="http://schemas.microsoft.com/office/powerpoint/2010/main" val="29963200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9338A65-7952-0849-07EC-1E24260EF2E3}"/>
              </a:ext>
            </a:extLst>
          </p:cNvPr>
          <p:cNvSpPr>
            <a:spLocks noGrp="1"/>
          </p:cNvSpPr>
          <p:nvPr>
            <p:ph type="title"/>
          </p:nvPr>
        </p:nvSpPr>
        <p:spPr/>
        <p:txBody>
          <a:bodyPr/>
          <a:lstStyle/>
          <a:p>
            <a:endParaRPr lang="en-CH"/>
          </a:p>
        </p:txBody>
      </p:sp>
      <p:sp>
        <p:nvSpPr>
          <p:cNvPr id="15" name="Title 1">
            <a:extLst>
              <a:ext uri="{FF2B5EF4-FFF2-40B4-BE49-F238E27FC236}">
                <a16:creationId xmlns:a16="http://schemas.microsoft.com/office/drawing/2014/main" id="{2E1DAAB4-8C8B-1212-A7FC-90DA6DAD0B8C}"/>
              </a:ext>
            </a:extLst>
          </p:cNvPr>
          <p:cNvSpPr txBox="1">
            <a:spLocks/>
          </p:cNvSpPr>
          <p:nvPr/>
        </p:nvSpPr>
        <p:spPr bwMode="auto">
          <a:xfrm>
            <a:off x="457200" y="834121"/>
            <a:ext cx="8229600" cy="523220"/>
          </a:xfrm>
          <a:prstGeom prst="rect">
            <a:avLst/>
          </a:prstGeom>
          <a:ln w="25400" cap="flat" cmpd="sng" algn="ctr">
            <a:solidFill>
              <a:schemeClr val="accent1">
                <a:shade val="50000"/>
              </a:schemeClr>
            </a:solidFill>
            <a:prstDash val="solid"/>
            <a:miter lim="800000"/>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spAutoFit/>
          </a:bodyPr>
          <a:lstStyle>
            <a:lvl1pPr algn="l" rtl="0" eaLnBrk="1" fontAlgn="base" hangingPunct="1">
              <a:spcBef>
                <a:spcPct val="0"/>
              </a:spcBef>
              <a:spcAft>
                <a:spcPct val="0"/>
              </a:spcAft>
              <a:defRPr sz="2000" b="1">
                <a:solidFill>
                  <a:schemeClr val="lt1"/>
                </a:solidFill>
                <a:latin typeface="Calibri" pitchFamily="34" charset="0"/>
                <a:ea typeface="+mn-ea"/>
                <a:cs typeface="+mn-cs"/>
              </a:defRPr>
            </a:lvl1pPr>
            <a:lvl2pPr algn="l" rtl="0" eaLnBrk="1" fontAlgn="base" hangingPunct="1">
              <a:spcBef>
                <a:spcPct val="0"/>
              </a:spcBef>
              <a:spcAft>
                <a:spcPct val="0"/>
              </a:spcAft>
              <a:defRPr sz="1600" b="1">
                <a:solidFill>
                  <a:schemeClr val="lt1"/>
                </a:solidFill>
                <a:latin typeface="+mn-lt"/>
                <a:ea typeface="+mn-ea"/>
                <a:cs typeface="+mn-cs"/>
              </a:defRPr>
            </a:lvl2pPr>
            <a:lvl3pPr algn="l" rtl="0" eaLnBrk="1" fontAlgn="base" hangingPunct="1">
              <a:spcBef>
                <a:spcPct val="0"/>
              </a:spcBef>
              <a:spcAft>
                <a:spcPct val="0"/>
              </a:spcAft>
              <a:defRPr sz="1600" b="1">
                <a:solidFill>
                  <a:schemeClr val="lt1"/>
                </a:solidFill>
                <a:latin typeface="+mn-lt"/>
                <a:ea typeface="+mn-ea"/>
                <a:cs typeface="+mn-cs"/>
              </a:defRPr>
            </a:lvl3pPr>
            <a:lvl4pPr algn="l" rtl="0" eaLnBrk="1" fontAlgn="base" hangingPunct="1">
              <a:spcBef>
                <a:spcPct val="0"/>
              </a:spcBef>
              <a:spcAft>
                <a:spcPct val="0"/>
              </a:spcAft>
              <a:defRPr sz="1600" b="1">
                <a:solidFill>
                  <a:schemeClr val="lt1"/>
                </a:solidFill>
                <a:latin typeface="+mn-lt"/>
                <a:ea typeface="+mn-ea"/>
                <a:cs typeface="+mn-cs"/>
              </a:defRPr>
            </a:lvl4pPr>
            <a:lvl5pPr algn="l" rtl="0" eaLnBrk="1" fontAlgn="base" hangingPunct="1">
              <a:spcBef>
                <a:spcPct val="0"/>
              </a:spcBef>
              <a:spcAft>
                <a:spcPct val="0"/>
              </a:spcAft>
              <a:defRPr sz="1600" b="1">
                <a:solidFill>
                  <a:schemeClr val="lt1"/>
                </a:solidFill>
                <a:latin typeface="+mn-lt"/>
                <a:ea typeface="+mn-ea"/>
                <a:cs typeface="+mn-cs"/>
              </a:defRPr>
            </a:lvl5pPr>
            <a:lvl6pPr marL="457200" algn="l" rtl="0" eaLnBrk="1" fontAlgn="base" hangingPunct="1">
              <a:spcBef>
                <a:spcPct val="0"/>
              </a:spcBef>
              <a:spcAft>
                <a:spcPct val="0"/>
              </a:spcAft>
              <a:defRPr sz="1600" b="1">
                <a:solidFill>
                  <a:schemeClr val="lt1"/>
                </a:solidFill>
                <a:latin typeface="+mn-lt"/>
                <a:ea typeface="+mn-ea"/>
                <a:cs typeface="+mn-cs"/>
              </a:defRPr>
            </a:lvl6pPr>
            <a:lvl7pPr marL="914400" algn="l" rtl="0" eaLnBrk="1" fontAlgn="base" hangingPunct="1">
              <a:spcBef>
                <a:spcPct val="0"/>
              </a:spcBef>
              <a:spcAft>
                <a:spcPct val="0"/>
              </a:spcAft>
              <a:defRPr sz="1600" b="1">
                <a:solidFill>
                  <a:schemeClr val="lt1"/>
                </a:solidFill>
                <a:latin typeface="+mn-lt"/>
                <a:ea typeface="+mn-ea"/>
                <a:cs typeface="+mn-cs"/>
              </a:defRPr>
            </a:lvl7pPr>
            <a:lvl8pPr marL="1371600" algn="l" rtl="0" eaLnBrk="1" fontAlgn="base" hangingPunct="1">
              <a:spcBef>
                <a:spcPct val="0"/>
              </a:spcBef>
              <a:spcAft>
                <a:spcPct val="0"/>
              </a:spcAft>
              <a:defRPr sz="1600" b="1">
                <a:solidFill>
                  <a:schemeClr val="lt1"/>
                </a:solidFill>
                <a:latin typeface="+mn-lt"/>
                <a:ea typeface="+mn-ea"/>
                <a:cs typeface="+mn-cs"/>
              </a:defRPr>
            </a:lvl8pPr>
            <a:lvl9pPr marL="1828800" algn="l" rtl="0" eaLnBrk="1" fontAlgn="base" hangingPunct="1">
              <a:spcBef>
                <a:spcPct val="0"/>
              </a:spcBef>
              <a:spcAft>
                <a:spcPct val="0"/>
              </a:spcAft>
              <a:defRPr sz="1600" b="1">
                <a:solidFill>
                  <a:schemeClr val="lt1"/>
                </a:solidFill>
                <a:latin typeface="+mn-lt"/>
                <a:ea typeface="+mn-ea"/>
                <a:cs typeface="+mn-cs"/>
              </a:defRPr>
            </a:lvl9pPr>
          </a:lstStyle>
          <a:p>
            <a:pPr algn="ctr">
              <a:lnSpc>
                <a:spcPct val="100000"/>
              </a:lnSpc>
            </a:pPr>
            <a:r>
              <a:rPr lang="de-CH" sz="2800" kern="0" dirty="0"/>
              <a:t>Mappings -&gt; </a:t>
            </a:r>
            <a:r>
              <a:rPr lang="de-CH" sz="2800" kern="0" dirty="0" err="1"/>
              <a:t>gene</a:t>
            </a:r>
            <a:r>
              <a:rPr lang="de-CH" sz="2800" kern="0" dirty="0"/>
              <a:t> </a:t>
            </a:r>
            <a:r>
              <a:rPr lang="de-CH" sz="2800" kern="0" dirty="0" err="1"/>
              <a:t>expression</a:t>
            </a:r>
            <a:endParaRPr lang="en-US" sz="2800" kern="0" dirty="0"/>
          </a:p>
        </p:txBody>
      </p:sp>
      <p:grpSp>
        <p:nvGrpSpPr>
          <p:cNvPr id="10" name="object 10">
            <a:extLst>
              <a:ext uri="{FF2B5EF4-FFF2-40B4-BE49-F238E27FC236}">
                <a16:creationId xmlns:a16="http://schemas.microsoft.com/office/drawing/2014/main" id="{E4B68896-7F1F-715A-8962-7E6546585CE4}"/>
              </a:ext>
            </a:extLst>
          </p:cNvPr>
          <p:cNvGrpSpPr/>
          <p:nvPr/>
        </p:nvGrpSpPr>
        <p:grpSpPr>
          <a:xfrm>
            <a:off x="1093103" y="3955701"/>
            <a:ext cx="1733408" cy="689632"/>
            <a:chOff x="1948788" y="3058585"/>
            <a:chExt cx="1216025" cy="388620"/>
          </a:xfrm>
        </p:grpSpPr>
        <p:sp>
          <p:nvSpPr>
            <p:cNvPr id="11" name="object 11">
              <a:extLst>
                <a:ext uri="{FF2B5EF4-FFF2-40B4-BE49-F238E27FC236}">
                  <a16:creationId xmlns:a16="http://schemas.microsoft.com/office/drawing/2014/main" id="{5A3C6091-FD0C-2BAF-9333-B9A33DEB8DF1}"/>
                </a:ext>
              </a:extLst>
            </p:cNvPr>
            <p:cNvSpPr/>
            <p:nvPr/>
          </p:nvSpPr>
          <p:spPr>
            <a:xfrm>
              <a:off x="2671074" y="3090240"/>
              <a:ext cx="487680" cy="250825"/>
            </a:xfrm>
            <a:custGeom>
              <a:avLst/>
              <a:gdLst/>
              <a:ahLst/>
              <a:cxnLst/>
              <a:rect l="l" t="t" r="r" b="b"/>
              <a:pathLst>
                <a:path w="487680" h="250825">
                  <a:moveTo>
                    <a:pt x="361661" y="0"/>
                  </a:moveTo>
                  <a:lnTo>
                    <a:pt x="361661" y="62696"/>
                  </a:lnTo>
                  <a:lnTo>
                    <a:pt x="0" y="62696"/>
                  </a:lnTo>
                  <a:lnTo>
                    <a:pt x="0" y="188090"/>
                  </a:lnTo>
                  <a:lnTo>
                    <a:pt x="361661" y="188090"/>
                  </a:lnTo>
                  <a:lnTo>
                    <a:pt x="361661" y="250786"/>
                  </a:lnTo>
                  <a:lnTo>
                    <a:pt x="487053" y="125393"/>
                  </a:lnTo>
                  <a:lnTo>
                    <a:pt x="361661" y="0"/>
                  </a:lnTo>
                  <a:close/>
                </a:path>
              </a:pathLst>
            </a:custGeom>
            <a:solidFill>
              <a:srgbClr val="215968"/>
            </a:solidFill>
          </p:spPr>
          <p:txBody>
            <a:bodyPr wrap="square" lIns="0" tIns="0" rIns="0" bIns="0" rtlCol="0"/>
            <a:lstStyle/>
            <a:p>
              <a:endParaRPr/>
            </a:p>
          </p:txBody>
        </p:sp>
        <p:sp>
          <p:nvSpPr>
            <p:cNvPr id="13" name="object 12">
              <a:extLst>
                <a:ext uri="{FF2B5EF4-FFF2-40B4-BE49-F238E27FC236}">
                  <a16:creationId xmlns:a16="http://schemas.microsoft.com/office/drawing/2014/main" id="{EFA4473B-1D41-09C8-C4B6-297864504427}"/>
                </a:ext>
              </a:extLst>
            </p:cNvPr>
            <p:cNvSpPr/>
            <p:nvPr/>
          </p:nvSpPr>
          <p:spPr>
            <a:xfrm>
              <a:off x="2671074" y="3090240"/>
              <a:ext cx="487680" cy="250825"/>
            </a:xfrm>
            <a:custGeom>
              <a:avLst/>
              <a:gdLst/>
              <a:ahLst/>
              <a:cxnLst/>
              <a:rect l="l" t="t" r="r" b="b"/>
              <a:pathLst>
                <a:path w="487680" h="250825">
                  <a:moveTo>
                    <a:pt x="0" y="62696"/>
                  </a:moveTo>
                  <a:lnTo>
                    <a:pt x="361661" y="62696"/>
                  </a:lnTo>
                  <a:lnTo>
                    <a:pt x="361661" y="0"/>
                  </a:lnTo>
                  <a:lnTo>
                    <a:pt x="487054" y="125393"/>
                  </a:lnTo>
                  <a:lnTo>
                    <a:pt x="361661" y="250787"/>
                  </a:lnTo>
                  <a:lnTo>
                    <a:pt x="361661" y="188090"/>
                  </a:lnTo>
                  <a:lnTo>
                    <a:pt x="0" y="188090"/>
                  </a:lnTo>
                  <a:lnTo>
                    <a:pt x="0" y="62696"/>
                  </a:lnTo>
                  <a:close/>
                </a:path>
              </a:pathLst>
            </a:custGeom>
            <a:ln w="12700">
              <a:solidFill>
                <a:srgbClr val="000000"/>
              </a:solidFill>
            </a:ln>
          </p:spPr>
          <p:txBody>
            <a:bodyPr wrap="square" lIns="0" tIns="0" rIns="0" bIns="0" rtlCol="0"/>
            <a:lstStyle/>
            <a:p>
              <a:endParaRPr/>
            </a:p>
          </p:txBody>
        </p:sp>
        <p:sp>
          <p:nvSpPr>
            <p:cNvPr id="16" name="object 13">
              <a:extLst>
                <a:ext uri="{FF2B5EF4-FFF2-40B4-BE49-F238E27FC236}">
                  <a16:creationId xmlns:a16="http://schemas.microsoft.com/office/drawing/2014/main" id="{47B2A9F3-008E-606B-6E76-681AC3E3E72F}"/>
                </a:ext>
              </a:extLst>
            </p:cNvPr>
            <p:cNvSpPr/>
            <p:nvPr/>
          </p:nvSpPr>
          <p:spPr>
            <a:xfrm>
              <a:off x="1955138" y="3064935"/>
              <a:ext cx="353695" cy="90170"/>
            </a:xfrm>
            <a:custGeom>
              <a:avLst/>
              <a:gdLst/>
              <a:ahLst/>
              <a:cxnLst/>
              <a:rect l="l" t="t" r="r" b="b"/>
              <a:pathLst>
                <a:path w="353694" h="90169">
                  <a:moveTo>
                    <a:pt x="353413" y="0"/>
                  </a:moveTo>
                  <a:lnTo>
                    <a:pt x="0" y="0"/>
                  </a:lnTo>
                  <a:lnTo>
                    <a:pt x="0" y="90165"/>
                  </a:lnTo>
                  <a:lnTo>
                    <a:pt x="353413" y="90165"/>
                  </a:lnTo>
                  <a:lnTo>
                    <a:pt x="353413" y="0"/>
                  </a:lnTo>
                  <a:close/>
                </a:path>
              </a:pathLst>
            </a:custGeom>
            <a:solidFill>
              <a:srgbClr val="4F81BD"/>
            </a:solidFill>
          </p:spPr>
          <p:txBody>
            <a:bodyPr wrap="square" lIns="0" tIns="0" rIns="0" bIns="0" rtlCol="0"/>
            <a:lstStyle/>
            <a:p>
              <a:endParaRPr/>
            </a:p>
          </p:txBody>
        </p:sp>
        <p:sp>
          <p:nvSpPr>
            <p:cNvPr id="17" name="object 14">
              <a:extLst>
                <a:ext uri="{FF2B5EF4-FFF2-40B4-BE49-F238E27FC236}">
                  <a16:creationId xmlns:a16="http://schemas.microsoft.com/office/drawing/2014/main" id="{298BBE7E-49BC-5B52-A129-09A3BC8DB210}"/>
                </a:ext>
              </a:extLst>
            </p:cNvPr>
            <p:cNvSpPr/>
            <p:nvPr/>
          </p:nvSpPr>
          <p:spPr>
            <a:xfrm>
              <a:off x="1955138" y="3064935"/>
              <a:ext cx="353695" cy="90170"/>
            </a:xfrm>
            <a:custGeom>
              <a:avLst/>
              <a:gdLst/>
              <a:ahLst/>
              <a:cxnLst/>
              <a:rect l="l" t="t" r="r" b="b"/>
              <a:pathLst>
                <a:path w="353694" h="90169">
                  <a:moveTo>
                    <a:pt x="0" y="0"/>
                  </a:moveTo>
                  <a:lnTo>
                    <a:pt x="353413" y="0"/>
                  </a:lnTo>
                  <a:lnTo>
                    <a:pt x="353413" y="90166"/>
                  </a:lnTo>
                  <a:lnTo>
                    <a:pt x="0" y="90166"/>
                  </a:lnTo>
                  <a:lnTo>
                    <a:pt x="0" y="0"/>
                  </a:lnTo>
                  <a:close/>
                </a:path>
              </a:pathLst>
            </a:custGeom>
            <a:ln w="12700">
              <a:solidFill>
                <a:srgbClr val="385D8A"/>
              </a:solidFill>
            </a:ln>
          </p:spPr>
          <p:txBody>
            <a:bodyPr wrap="square" lIns="0" tIns="0" rIns="0" bIns="0" rtlCol="0"/>
            <a:lstStyle/>
            <a:p>
              <a:endParaRPr/>
            </a:p>
          </p:txBody>
        </p:sp>
        <p:sp>
          <p:nvSpPr>
            <p:cNvPr id="18" name="object 15">
              <a:extLst>
                <a:ext uri="{FF2B5EF4-FFF2-40B4-BE49-F238E27FC236}">
                  <a16:creationId xmlns:a16="http://schemas.microsoft.com/office/drawing/2014/main" id="{64296877-050C-C3E2-F4FF-86D7E8A2AAD5}"/>
                </a:ext>
              </a:extLst>
            </p:cNvPr>
            <p:cNvSpPr/>
            <p:nvPr/>
          </p:nvSpPr>
          <p:spPr>
            <a:xfrm>
              <a:off x="1959342" y="3350462"/>
              <a:ext cx="75565" cy="90170"/>
            </a:xfrm>
            <a:custGeom>
              <a:avLst/>
              <a:gdLst/>
              <a:ahLst/>
              <a:cxnLst/>
              <a:rect l="l" t="t" r="r" b="b"/>
              <a:pathLst>
                <a:path w="75564" h="90170">
                  <a:moveTo>
                    <a:pt x="75129" y="0"/>
                  </a:moveTo>
                  <a:lnTo>
                    <a:pt x="0" y="0"/>
                  </a:lnTo>
                  <a:lnTo>
                    <a:pt x="0" y="90165"/>
                  </a:lnTo>
                  <a:lnTo>
                    <a:pt x="75129" y="90165"/>
                  </a:lnTo>
                  <a:lnTo>
                    <a:pt x="75129" y="0"/>
                  </a:lnTo>
                  <a:close/>
                </a:path>
              </a:pathLst>
            </a:custGeom>
            <a:solidFill>
              <a:srgbClr val="00B050"/>
            </a:solidFill>
          </p:spPr>
          <p:txBody>
            <a:bodyPr wrap="square" lIns="0" tIns="0" rIns="0" bIns="0" rtlCol="0"/>
            <a:lstStyle/>
            <a:p>
              <a:endParaRPr/>
            </a:p>
          </p:txBody>
        </p:sp>
        <p:sp>
          <p:nvSpPr>
            <p:cNvPr id="19" name="object 16">
              <a:extLst>
                <a:ext uri="{FF2B5EF4-FFF2-40B4-BE49-F238E27FC236}">
                  <a16:creationId xmlns:a16="http://schemas.microsoft.com/office/drawing/2014/main" id="{2651ACA8-F20A-CC2A-AFD4-D539E1B8366F}"/>
                </a:ext>
              </a:extLst>
            </p:cNvPr>
            <p:cNvSpPr/>
            <p:nvPr/>
          </p:nvSpPr>
          <p:spPr>
            <a:xfrm>
              <a:off x="1959342" y="3350461"/>
              <a:ext cx="75565" cy="90170"/>
            </a:xfrm>
            <a:custGeom>
              <a:avLst/>
              <a:gdLst/>
              <a:ahLst/>
              <a:cxnLst/>
              <a:rect l="l" t="t" r="r" b="b"/>
              <a:pathLst>
                <a:path w="75564" h="90170">
                  <a:moveTo>
                    <a:pt x="0" y="0"/>
                  </a:moveTo>
                  <a:lnTo>
                    <a:pt x="75130" y="0"/>
                  </a:lnTo>
                  <a:lnTo>
                    <a:pt x="75130" y="90166"/>
                  </a:lnTo>
                  <a:lnTo>
                    <a:pt x="0" y="90166"/>
                  </a:lnTo>
                  <a:lnTo>
                    <a:pt x="0" y="0"/>
                  </a:lnTo>
                  <a:close/>
                </a:path>
              </a:pathLst>
            </a:custGeom>
            <a:ln w="12700">
              <a:solidFill>
                <a:srgbClr val="385D8A"/>
              </a:solidFill>
            </a:ln>
          </p:spPr>
          <p:txBody>
            <a:bodyPr wrap="square" lIns="0" tIns="0" rIns="0" bIns="0" rtlCol="0"/>
            <a:lstStyle/>
            <a:p>
              <a:endParaRPr/>
            </a:p>
          </p:txBody>
        </p:sp>
        <p:sp>
          <p:nvSpPr>
            <p:cNvPr id="22" name="object 17">
              <a:extLst>
                <a:ext uri="{FF2B5EF4-FFF2-40B4-BE49-F238E27FC236}">
                  <a16:creationId xmlns:a16="http://schemas.microsoft.com/office/drawing/2014/main" id="{B3A51398-C948-B406-1184-333DF997F048}"/>
                </a:ext>
              </a:extLst>
            </p:cNvPr>
            <p:cNvSpPr/>
            <p:nvPr/>
          </p:nvSpPr>
          <p:spPr>
            <a:xfrm>
              <a:off x="1955740" y="3209803"/>
              <a:ext cx="234315" cy="90170"/>
            </a:xfrm>
            <a:custGeom>
              <a:avLst/>
              <a:gdLst/>
              <a:ahLst/>
              <a:cxnLst/>
              <a:rect l="l" t="t" r="r" b="b"/>
              <a:pathLst>
                <a:path w="234314" h="90170">
                  <a:moveTo>
                    <a:pt x="233805" y="0"/>
                  </a:moveTo>
                  <a:lnTo>
                    <a:pt x="0" y="0"/>
                  </a:lnTo>
                  <a:lnTo>
                    <a:pt x="0" y="90165"/>
                  </a:lnTo>
                  <a:lnTo>
                    <a:pt x="233805" y="90165"/>
                  </a:lnTo>
                  <a:lnTo>
                    <a:pt x="233805" y="0"/>
                  </a:lnTo>
                  <a:close/>
                </a:path>
              </a:pathLst>
            </a:custGeom>
            <a:solidFill>
              <a:srgbClr val="FFFF00"/>
            </a:solidFill>
          </p:spPr>
          <p:txBody>
            <a:bodyPr wrap="square" lIns="0" tIns="0" rIns="0" bIns="0" rtlCol="0"/>
            <a:lstStyle/>
            <a:p>
              <a:endParaRPr/>
            </a:p>
          </p:txBody>
        </p:sp>
        <p:sp>
          <p:nvSpPr>
            <p:cNvPr id="24" name="object 18">
              <a:extLst>
                <a:ext uri="{FF2B5EF4-FFF2-40B4-BE49-F238E27FC236}">
                  <a16:creationId xmlns:a16="http://schemas.microsoft.com/office/drawing/2014/main" id="{E63BF3C0-EAFF-5147-A356-F3CA7F9F13D4}"/>
                </a:ext>
              </a:extLst>
            </p:cNvPr>
            <p:cNvSpPr/>
            <p:nvPr/>
          </p:nvSpPr>
          <p:spPr>
            <a:xfrm>
              <a:off x="1955740" y="3209803"/>
              <a:ext cx="234315" cy="90170"/>
            </a:xfrm>
            <a:custGeom>
              <a:avLst/>
              <a:gdLst/>
              <a:ahLst/>
              <a:cxnLst/>
              <a:rect l="l" t="t" r="r" b="b"/>
              <a:pathLst>
                <a:path w="234314" h="90170">
                  <a:moveTo>
                    <a:pt x="0" y="0"/>
                  </a:moveTo>
                  <a:lnTo>
                    <a:pt x="233805" y="0"/>
                  </a:lnTo>
                  <a:lnTo>
                    <a:pt x="233805" y="90166"/>
                  </a:lnTo>
                  <a:lnTo>
                    <a:pt x="0" y="90166"/>
                  </a:lnTo>
                  <a:lnTo>
                    <a:pt x="0" y="0"/>
                  </a:lnTo>
                  <a:close/>
                </a:path>
              </a:pathLst>
            </a:custGeom>
            <a:ln w="12700">
              <a:solidFill>
                <a:srgbClr val="385D8A"/>
              </a:solidFill>
            </a:ln>
          </p:spPr>
          <p:txBody>
            <a:bodyPr wrap="square" lIns="0" tIns="0" rIns="0" bIns="0" rtlCol="0"/>
            <a:lstStyle/>
            <a:p>
              <a:endParaRPr/>
            </a:p>
          </p:txBody>
        </p:sp>
      </p:grpSp>
      <p:sp>
        <p:nvSpPr>
          <p:cNvPr id="26" name="object 19">
            <a:extLst>
              <a:ext uri="{FF2B5EF4-FFF2-40B4-BE49-F238E27FC236}">
                <a16:creationId xmlns:a16="http://schemas.microsoft.com/office/drawing/2014/main" id="{C3B758AC-9CB9-4FD4-852A-9C66161418FF}"/>
              </a:ext>
            </a:extLst>
          </p:cNvPr>
          <p:cNvSpPr txBox="1"/>
          <p:nvPr/>
        </p:nvSpPr>
        <p:spPr>
          <a:xfrm>
            <a:off x="1714033" y="3901739"/>
            <a:ext cx="200087" cy="789255"/>
          </a:xfrm>
          <a:prstGeom prst="rect">
            <a:avLst/>
          </a:prstGeom>
        </p:spPr>
        <p:txBody>
          <a:bodyPr vert="horz" wrap="square" lIns="0" tIns="23495" rIns="0" bIns="0" rtlCol="0">
            <a:spAutoFit/>
          </a:bodyPr>
          <a:lstStyle/>
          <a:p>
            <a:pPr marL="48895" marR="19050" indent="-33020">
              <a:lnSpc>
                <a:spcPts val="1150"/>
              </a:lnSpc>
              <a:spcBef>
                <a:spcPts val="600"/>
              </a:spcBef>
            </a:pPr>
            <a:r>
              <a:rPr sz="1400" spc="-50" dirty="0">
                <a:latin typeface="Calibri"/>
                <a:cs typeface="Calibri"/>
              </a:rPr>
              <a:t>#</a:t>
            </a:r>
            <a:r>
              <a:rPr sz="1400" spc="500" dirty="0">
                <a:latin typeface="Calibri"/>
                <a:cs typeface="Calibri"/>
              </a:rPr>
              <a:t> </a:t>
            </a:r>
            <a:r>
              <a:rPr sz="1400" spc="-50" dirty="0">
                <a:latin typeface="Calibri"/>
                <a:cs typeface="Calibri"/>
              </a:rPr>
              <a:t>8</a:t>
            </a:r>
            <a:endParaRPr sz="1400" dirty="0">
              <a:latin typeface="Calibri"/>
              <a:cs typeface="Calibri"/>
            </a:endParaRPr>
          </a:p>
          <a:p>
            <a:pPr>
              <a:lnSpc>
                <a:spcPts val="1075"/>
              </a:lnSpc>
              <a:spcBef>
                <a:spcPts val="600"/>
              </a:spcBef>
            </a:pPr>
            <a:r>
              <a:rPr sz="1400" spc="-25" dirty="0">
                <a:latin typeface="Calibri"/>
                <a:cs typeface="Calibri"/>
              </a:rPr>
              <a:t>24</a:t>
            </a:r>
            <a:endParaRPr sz="1400" dirty="0">
              <a:latin typeface="Calibri"/>
              <a:cs typeface="Calibri"/>
            </a:endParaRPr>
          </a:p>
          <a:p>
            <a:pPr marL="49530">
              <a:lnSpc>
                <a:spcPts val="1150"/>
              </a:lnSpc>
              <a:spcBef>
                <a:spcPts val="600"/>
              </a:spcBef>
            </a:pPr>
            <a:r>
              <a:rPr sz="1400" dirty="0">
                <a:latin typeface="Calibri"/>
                <a:cs typeface="Calibri"/>
              </a:rPr>
              <a:t>8</a:t>
            </a:r>
          </a:p>
        </p:txBody>
      </p:sp>
      <p:grpSp>
        <p:nvGrpSpPr>
          <p:cNvPr id="27" name="object 20">
            <a:extLst>
              <a:ext uri="{FF2B5EF4-FFF2-40B4-BE49-F238E27FC236}">
                <a16:creationId xmlns:a16="http://schemas.microsoft.com/office/drawing/2014/main" id="{1E0572A7-BB49-15E5-17B9-FAC105364984}"/>
              </a:ext>
            </a:extLst>
          </p:cNvPr>
          <p:cNvGrpSpPr/>
          <p:nvPr/>
        </p:nvGrpSpPr>
        <p:grpSpPr>
          <a:xfrm>
            <a:off x="3016563" y="3924767"/>
            <a:ext cx="522285" cy="689632"/>
            <a:chOff x="3298137" y="3041153"/>
            <a:chExt cx="366395" cy="388620"/>
          </a:xfrm>
        </p:grpSpPr>
        <p:sp>
          <p:nvSpPr>
            <p:cNvPr id="28" name="object 21">
              <a:extLst>
                <a:ext uri="{FF2B5EF4-FFF2-40B4-BE49-F238E27FC236}">
                  <a16:creationId xmlns:a16="http://schemas.microsoft.com/office/drawing/2014/main" id="{A62B6956-852E-4800-EEF8-03E0A9C6B16C}"/>
                </a:ext>
              </a:extLst>
            </p:cNvPr>
            <p:cNvSpPr/>
            <p:nvPr/>
          </p:nvSpPr>
          <p:spPr>
            <a:xfrm>
              <a:off x="3304487" y="3047503"/>
              <a:ext cx="353695" cy="90170"/>
            </a:xfrm>
            <a:custGeom>
              <a:avLst/>
              <a:gdLst/>
              <a:ahLst/>
              <a:cxnLst/>
              <a:rect l="l" t="t" r="r" b="b"/>
              <a:pathLst>
                <a:path w="353695" h="90169">
                  <a:moveTo>
                    <a:pt x="353413" y="0"/>
                  </a:moveTo>
                  <a:lnTo>
                    <a:pt x="0" y="0"/>
                  </a:lnTo>
                  <a:lnTo>
                    <a:pt x="0" y="90165"/>
                  </a:lnTo>
                  <a:lnTo>
                    <a:pt x="353413" y="90165"/>
                  </a:lnTo>
                  <a:lnTo>
                    <a:pt x="353413" y="0"/>
                  </a:lnTo>
                  <a:close/>
                </a:path>
              </a:pathLst>
            </a:custGeom>
            <a:solidFill>
              <a:srgbClr val="4F81BD"/>
            </a:solidFill>
          </p:spPr>
          <p:txBody>
            <a:bodyPr wrap="square" lIns="0" tIns="0" rIns="0" bIns="0" rtlCol="0"/>
            <a:lstStyle/>
            <a:p>
              <a:endParaRPr/>
            </a:p>
          </p:txBody>
        </p:sp>
        <p:sp>
          <p:nvSpPr>
            <p:cNvPr id="29" name="object 22">
              <a:extLst>
                <a:ext uri="{FF2B5EF4-FFF2-40B4-BE49-F238E27FC236}">
                  <a16:creationId xmlns:a16="http://schemas.microsoft.com/office/drawing/2014/main" id="{1BCCB8BF-FD49-70E1-8217-FD48A2FC7824}"/>
                </a:ext>
              </a:extLst>
            </p:cNvPr>
            <p:cNvSpPr/>
            <p:nvPr/>
          </p:nvSpPr>
          <p:spPr>
            <a:xfrm>
              <a:off x="3304487" y="3047503"/>
              <a:ext cx="353695" cy="90170"/>
            </a:xfrm>
            <a:custGeom>
              <a:avLst/>
              <a:gdLst/>
              <a:ahLst/>
              <a:cxnLst/>
              <a:rect l="l" t="t" r="r" b="b"/>
              <a:pathLst>
                <a:path w="353695" h="90169">
                  <a:moveTo>
                    <a:pt x="0" y="0"/>
                  </a:moveTo>
                  <a:lnTo>
                    <a:pt x="353413" y="0"/>
                  </a:lnTo>
                  <a:lnTo>
                    <a:pt x="353413" y="90166"/>
                  </a:lnTo>
                  <a:lnTo>
                    <a:pt x="0" y="90166"/>
                  </a:lnTo>
                  <a:lnTo>
                    <a:pt x="0" y="0"/>
                  </a:lnTo>
                  <a:close/>
                </a:path>
              </a:pathLst>
            </a:custGeom>
            <a:ln w="12700">
              <a:solidFill>
                <a:srgbClr val="385D8A"/>
              </a:solidFill>
            </a:ln>
          </p:spPr>
          <p:txBody>
            <a:bodyPr wrap="square" lIns="0" tIns="0" rIns="0" bIns="0" rtlCol="0"/>
            <a:lstStyle/>
            <a:p>
              <a:endParaRPr/>
            </a:p>
          </p:txBody>
        </p:sp>
        <p:sp>
          <p:nvSpPr>
            <p:cNvPr id="30" name="object 23">
              <a:extLst>
                <a:ext uri="{FF2B5EF4-FFF2-40B4-BE49-F238E27FC236}">
                  <a16:creationId xmlns:a16="http://schemas.microsoft.com/office/drawing/2014/main" id="{0ABE2BE7-E57C-DC1C-D370-D96F711EF808}"/>
                </a:ext>
              </a:extLst>
            </p:cNvPr>
            <p:cNvSpPr/>
            <p:nvPr/>
          </p:nvSpPr>
          <p:spPr>
            <a:xfrm>
              <a:off x="3308691" y="3333028"/>
              <a:ext cx="75565" cy="90170"/>
            </a:xfrm>
            <a:custGeom>
              <a:avLst/>
              <a:gdLst/>
              <a:ahLst/>
              <a:cxnLst/>
              <a:rect l="l" t="t" r="r" b="b"/>
              <a:pathLst>
                <a:path w="75564" h="90170">
                  <a:moveTo>
                    <a:pt x="75129" y="0"/>
                  </a:moveTo>
                  <a:lnTo>
                    <a:pt x="0" y="0"/>
                  </a:lnTo>
                  <a:lnTo>
                    <a:pt x="0" y="90165"/>
                  </a:lnTo>
                  <a:lnTo>
                    <a:pt x="75129" y="90165"/>
                  </a:lnTo>
                  <a:lnTo>
                    <a:pt x="75129" y="0"/>
                  </a:lnTo>
                  <a:close/>
                </a:path>
              </a:pathLst>
            </a:custGeom>
            <a:solidFill>
              <a:srgbClr val="00B050"/>
            </a:solidFill>
          </p:spPr>
          <p:txBody>
            <a:bodyPr wrap="square" lIns="0" tIns="0" rIns="0" bIns="0" rtlCol="0"/>
            <a:lstStyle/>
            <a:p>
              <a:endParaRPr/>
            </a:p>
          </p:txBody>
        </p:sp>
        <p:sp>
          <p:nvSpPr>
            <p:cNvPr id="31" name="object 24">
              <a:extLst>
                <a:ext uri="{FF2B5EF4-FFF2-40B4-BE49-F238E27FC236}">
                  <a16:creationId xmlns:a16="http://schemas.microsoft.com/office/drawing/2014/main" id="{6CF090BC-C268-4979-F50F-1199FB7055A6}"/>
                </a:ext>
              </a:extLst>
            </p:cNvPr>
            <p:cNvSpPr/>
            <p:nvPr/>
          </p:nvSpPr>
          <p:spPr>
            <a:xfrm>
              <a:off x="3308691" y="3333028"/>
              <a:ext cx="75565" cy="90170"/>
            </a:xfrm>
            <a:custGeom>
              <a:avLst/>
              <a:gdLst/>
              <a:ahLst/>
              <a:cxnLst/>
              <a:rect l="l" t="t" r="r" b="b"/>
              <a:pathLst>
                <a:path w="75564" h="90170">
                  <a:moveTo>
                    <a:pt x="0" y="0"/>
                  </a:moveTo>
                  <a:lnTo>
                    <a:pt x="75130" y="0"/>
                  </a:lnTo>
                  <a:lnTo>
                    <a:pt x="75130" y="90166"/>
                  </a:lnTo>
                  <a:lnTo>
                    <a:pt x="0" y="90166"/>
                  </a:lnTo>
                  <a:lnTo>
                    <a:pt x="0" y="0"/>
                  </a:lnTo>
                  <a:close/>
                </a:path>
              </a:pathLst>
            </a:custGeom>
            <a:ln w="12700">
              <a:solidFill>
                <a:srgbClr val="385D8A"/>
              </a:solidFill>
            </a:ln>
          </p:spPr>
          <p:txBody>
            <a:bodyPr wrap="square" lIns="0" tIns="0" rIns="0" bIns="0" rtlCol="0"/>
            <a:lstStyle/>
            <a:p>
              <a:endParaRPr/>
            </a:p>
          </p:txBody>
        </p:sp>
        <p:sp>
          <p:nvSpPr>
            <p:cNvPr id="32" name="object 25">
              <a:extLst>
                <a:ext uri="{FF2B5EF4-FFF2-40B4-BE49-F238E27FC236}">
                  <a16:creationId xmlns:a16="http://schemas.microsoft.com/office/drawing/2014/main" id="{D6E306FA-EBEA-7831-1241-6084B1953019}"/>
                </a:ext>
              </a:extLst>
            </p:cNvPr>
            <p:cNvSpPr/>
            <p:nvPr/>
          </p:nvSpPr>
          <p:spPr>
            <a:xfrm>
              <a:off x="3305089" y="3192370"/>
              <a:ext cx="234315" cy="90170"/>
            </a:xfrm>
            <a:custGeom>
              <a:avLst/>
              <a:gdLst/>
              <a:ahLst/>
              <a:cxnLst/>
              <a:rect l="l" t="t" r="r" b="b"/>
              <a:pathLst>
                <a:path w="234314" h="90170">
                  <a:moveTo>
                    <a:pt x="233805" y="0"/>
                  </a:moveTo>
                  <a:lnTo>
                    <a:pt x="0" y="0"/>
                  </a:lnTo>
                  <a:lnTo>
                    <a:pt x="0" y="90165"/>
                  </a:lnTo>
                  <a:lnTo>
                    <a:pt x="233805" y="90165"/>
                  </a:lnTo>
                  <a:lnTo>
                    <a:pt x="233805" y="0"/>
                  </a:lnTo>
                  <a:close/>
                </a:path>
              </a:pathLst>
            </a:custGeom>
            <a:solidFill>
              <a:srgbClr val="FFFF00"/>
            </a:solidFill>
          </p:spPr>
          <p:txBody>
            <a:bodyPr wrap="square" lIns="0" tIns="0" rIns="0" bIns="0" rtlCol="0"/>
            <a:lstStyle/>
            <a:p>
              <a:endParaRPr/>
            </a:p>
          </p:txBody>
        </p:sp>
        <p:sp>
          <p:nvSpPr>
            <p:cNvPr id="33" name="object 26">
              <a:extLst>
                <a:ext uri="{FF2B5EF4-FFF2-40B4-BE49-F238E27FC236}">
                  <a16:creationId xmlns:a16="http://schemas.microsoft.com/office/drawing/2014/main" id="{82FE53A7-950F-4E89-370B-45EC1B36007B}"/>
                </a:ext>
              </a:extLst>
            </p:cNvPr>
            <p:cNvSpPr/>
            <p:nvPr/>
          </p:nvSpPr>
          <p:spPr>
            <a:xfrm>
              <a:off x="3305089" y="3192369"/>
              <a:ext cx="234315" cy="90170"/>
            </a:xfrm>
            <a:custGeom>
              <a:avLst/>
              <a:gdLst/>
              <a:ahLst/>
              <a:cxnLst/>
              <a:rect l="l" t="t" r="r" b="b"/>
              <a:pathLst>
                <a:path w="234314" h="90170">
                  <a:moveTo>
                    <a:pt x="0" y="0"/>
                  </a:moveTo>
                  <a:lnTo>
                    <a:pt x="233805" y="0"/>
                  </a:lnTo>
                  <a:lnTo>
                    <a:pt x="233805" y="90166"/>
                  </a:lnTo>
                  <a:lnTo>
                    <a:pt x="0" y="90166"/>
                  </a:lnTo>
                  <a:lnTo>
                    <a:pt x="0" y="0"/>
                  </a:lnTo>
                  <a:close/>
                </a:path>
              </a:pathLst>
            </a:custGeom>
            <a:ln w="12700">
              <a:solidFill>
                <a:srgbClr val="385D8A"/>
              </a:solidFill>
            </a:ln>
          </p:spPr>
          <p:txBody>
            <a:bodyPr wrap="square" lIns="0" tIns="0" rIns="0" bIns="0" rtlCol="0"/>
            <a:lstStyle/>
            <a:p>
              <a:endParaRPr/>
            </a:p>
          </p:txBody>
        </p:sp>
      </p:grpSp>
      <p:sp>
        <p:nvSpPr>
          <p:cNvPr id="34" name="object 27">
            <a:extLst>
              <a:ext uri="{FF2B5EF4-FFF2-40B4-BE49-F238E27FC236}">
                <a16:creationId xmlns:a16="http://schemas.microsoft.com/office/drawing/2014/main" id="{0399B97F-86A2-5659-1309-3F4FA2A5BDA6}"/>
              </a:ext>
            </a:extLst>
          </p:cNvPr>
          <p:cNvSpPr txBox="1"/>
          <p:nvPr/>
        </p:nvSpPr>
        <p:spPr>
          <a:xfrm>
            <a:off x="3622363" y="3974787"/>
            <a:ext cx="202759" cy="625108"/>
          </a:xfrm>
          <a:prstGeom prst="rect">
            <a:avLst/>
          </a:prstGeom>
        </p:spPr>
        <p:txBody>
          <a:bodyPr vert="horz" wrap="square" lIns="0" tIns="13335" rIns="0" bIns="0" rtlCol="0">
            <a:spAutoFit/>
          </a:bodyPr>
          <a:lstStyle/>
          <a:p>
            <a:pPr>
              <a:lnSpc>
                <a:spcPts val="1165"/>
              </a:lnSpc>
              <a:spcBef>
                <a:spcPts val="600"/>
              </a:spcBef>
            </a:pPr>
            <a:r>
              <a:rPr sz="1400" dirty="0">
                <a:latin typeface="Calibri"/>
                <a:cs typeface="Calibri"/>
              </a:rPr>
              <a:t>1</a:t>
            </a:r>
          </a:p>
          <a:p>
            <a:pPr marL="635">
              <a:lnSpc>
                <a:spcPts val="1115"/>
              </a:lnSpc>
              <a:spcBef>
                <a:spcPts val="600"/>
              </a:spcBef>
            </a:pPr>
            <a:r>
              <a:rPr sz="1400" dirty="0">
                <a:latin typeface="Calibri"/>
                <a:cs typeface="Calibri"/>
              </a:rPr>
              <a:t>6</a:t>
            </a:r>
          </a:p>
          <a:p>
            <a:pPr>
              <a:lnSpc>
                <a:spcPts val="1150"/>
              </a:lnSpc>
              <a:spcBef>
                <a:spcPts val="600"/>
              </a:spcBef>
            </a:pPr>
            <a:r>
              <a:rPr sz="1400" spc="-25" dirty="0">
                <a:latin typeface="Calibri"/>
                <a:cs typeface="Calibri"/>
              </a:rPr>
              <a:t>12</a:t>
            </a:r>
            <a:endParaRPr sz="1400" dirty="0">
              <a:latin typeface="Calibri"/>
              <a:cs typeface="Calibri"/>
            </a:endParaRPr>
          </a:p>
        </p:txBody>
      </p:sp>
      <p:grpSp>
        <p:nvGrpSpPr>
          <p:cNvPr id="36" name="object 29">
            <a:extLst>
              <a:ext uri="{FF2B5EF4-FFF2-40B4-BE49-F238E27FC236}">
                <a16:creationId xmlns:a16="http://schemas.microsoft.com/office/drawing/2014/main" id="{B8F78CEF-B34A-1F2F-0D33-8B18F3593EB6}"/>
              </a:ext>
            </a:extLst>
          </p:cNvPr>
          <p:cNvGrpSpPr/>
          <p:nvPr/>
        </p:nvGrpSpPr>
        <p:grpSpPr>
          <a:xfrm>
            <a:off x="4183562" y="3073108"/>
            <a:ext cx="3330419" cy="2107751"/>
            <a:chOff x="4178808" y="2706116"/>
            <a:chExt cx="1902460" cy="817244"/>
          </a:xfrm>
        </p:grpSpPr>
        <p:pic>
          <p:nvPicPr>
            <p:cNvPr id="37" name="object 30">
              <a:extLst>
                <a:ext uri="{FF2B5EF4-FFF2-40B4-BE49-F238E27FC236}">
                  <a16:creationId xmlns:a16="http://schemas.microsoft.com/office/drawing/2014/main" id="{78CE393F-E78B-CC13-156C-269A488AABE5}"/>
                </a:ext>
              </a:extLst>
            </p:cNvPr>
            <p:cNvPicPr/>
            <p:nvPr/>
          </p:nvPicPr>
          <p:blipFill>
            <a:blip r:embed="rId2" cstate="print"/>
            <a:stretch>
              <a:fillRect/>
            </a:stretch>
          </p:blipFill>
          <p:spPr>
            <a:xfrm>
              <a:off x="4178808" y="2706116"/>
              <a:ext cx="1901952" cy="816864"/>
            </a:xfrm>
            <a:prstGeom prst="rect">
              <a:avLst/>
            </a:prstGeom>
          </p:spPr>
        </p:pic>
        <p:pic>
          <p:nvPicPr>
            <p:cNvPr id="38" name="object 31">
              <a:extLst>
                <a:ext uri="{FF2B5EF4-FFF2-40B4-BE49-F238E27FC236}">
                  <a16:creationId xmlns:a16="http://schemas.microsoft.com/office/drawing/2014/main" id="{99E1B547-63B5-217F-502C-CBDC57FE63B0}"/>
                </a:ext>
              </a:extLst>
            </p:cNvPr>
            <p:cNvPicPr/>
            <p:nvPr/>
          </p:nvPicPr>
          <p:blipFill>
            <a:blip r:embed="rId3" cstate="print"/>
            <a:stretch>
              <a:fillRect/>
            </a:stretch>
          </p:blipFill>
          <p:spPr>
            <a:xfrm>
              <a:off x="4209288" y="2773172"/>
              <a:ext cx="1822704" cy="710183"/>
            </a:xfrm>
            <a:prstGeom prst="rect">
              <a:avLst/>
            </a:prstGeom>
          </p:spPr>
        </p:pic>
        <p:sp>
          <p:nvSpPr>
            <p:cNvPr id="39" name="object 32">
              <a:extLst>
                <a:ext uri="{FF2B5EF4-FFF2-40B4-BE49-F238E27FC236}">
                  <a16:creationId xmlns:a16="http://schemas.microsoft.com/office/drawing/2014/main" id="{14C8B109-13EE-C2AC-9346-986BB241CA90}"/>
                </a:ext>
              </a:extLst>
            </p:cNvPr>
            <p:cNvSpPr/>
            <p:nvPr/>
          </p:nvSpPr>
          <p:spPr>
            <a:xfrm>
              <a:off x="4198592" y="2726985"/>
              <a:ext cx="1835785" cy="750570"/>
            </a:xfrm>
            <a:custGeom>
              <a:avLst/>
              <a:gdLst/>
              <a:ahLst/>
              <a:cxnLst/>
              <a:rect l="l" t="t" r="r" b="b"/>
              <a:pathLst>
                <a:path w="1835785" h="750570">
                  <a:moveTo>
                    <a:pt x="1710565" y="0"/>
                  </a:moveTo>
                  <a:lnTo>
                    <a:pt x="125020" y="0"/>
                  </a:lnTo>
                  <a:lnTo>
                    <a:pt x="76356" y="9824"/>
                  </a:lnTo>
                  <a:lnTo>
                    <a:pt x="36617" y="36617"/>
                  </a:lnTo>
                  <a:lnTo>
                    <a:pt x="9824" y="76356"/>
                  </a:lnTo>
                  <a:lnTo>
                    <a:pt x="0" y="125020"/>
                  </a:lnTo>
                  <a:lnTo>
                    <a:pt x="0" y="625090"/>
                  </a:lnTo>
                  <a:lnTo>
                    <a:pt x="9824" y="673753"/>
                  </a:lnTo>
                  <a:lnTo>
                    <a:pt x="36617" y="713492"/>
                  </a:lnTo>
                  <a:lnTo>
                    <a:pt x="76356" y="740285"/>
                  </a:lnTo>
                  <a:lnTo>
                    <a:pt x="125020" y="750110"/>
                  </a:lnTo>
                  <a:lnTo>
                    <a:pt x="1710565" y="750110"/>
                  </a:lnTo>
                  <a:lnTo>
                    <a:pt x="1759229" y="740285"/>
                  </a:lnTo>
                  <a:lnTo>
                    <a:pt x="1798968" y="713492"/>
                  </a:lnTo>
                  <a:lnTo>
                    <a:pt x="1825761" y="673753"/>
                  </a:lnTo>
                  <a:lnTo>
                    <a:pt x="1835585" y="625090"/>
                  </a:lnTo>
                  <a:lnTo>
                    <a:pt x="1835585" y="125020"/>
                  </a:lnTo>
                  <a:lnTo>
                    <a:pt x="1825761" y="76356"/>
                  </a:lnTo>
                  <a:lnTo>
                    <a:pt x="1798968" y="36617"/>
                  </a:lnTo>
                  <a:lnTo>
                    <a:pt x="1759229" y="9824"/>
                  </a:lnTo>
                  <a:lnTo>
                    <a:pt x="1710565" y="0"/>
                  </a:lnTo>
                  <a:close/>
                </a:path>
              </a:pathLst>
            </a:custGeom>
            <a:solidFill>
              <a:srgbClr val="215968"/>
            </a:solidFill>
          </p:spPr>
          <p:txBody>
            <a:bodyPr wrap="square" lIns="0" tIns="0" rIns="0" bIns="0" rtlCol="0"/>
            <a:lstStyle/>
            <a:p>
              <a:endParaRPr sz="1600"/>
            </a:p>
          </p:txBody>
        </p:sp>
        <p:sp>
          <p:nvSpPr>
            <p:cNvPr id="40" name="object 33">
              <a:extLst>
                <a:ext uri="{FF2B5EF4-FFF2-40B4-BE49-F238E27FC236}">
                  <a16:creationId xmlns:a16="http://schemas.microsoft.com/office/drawing/2014/main" id="{F155856B-6C55-674C-A102-ADC669AFF8A2}"/>
                </a:ext>
              </a:extLst>
            </p:cNvPr>
            <p:cNvSpPr/>
            <p:nvPr/>
          </p:nvSpPr>
          <p:spPr>
            <a:xfrm>
              <a:off x="4198592" y="2726985"/>
              <a:ext cx="1835785" cy="750570"/>
            </a:xfrm>
            <a:custGeom>
              <a:avLst/>
              <a:gdLst/>
              <a:ahLst/>
              <a:cxnLst/>
              <a:rect l="l" t="t" r="r" b="b"/>
              <a:pathLst>
                <a:path w="1835785" h="750570">
                  <a:moveTo>
                    <a:pt x="0" y="125020"/>
                  </a:moveTo>
                  <a:lnTo>
                    <a:pt x="9824" y="76356"/>
                  </a:lnTo>
                  <a:lnTo>
                    <a:pt x="36617" y="36617"/>
                  </a:lnTo>
                  <a:lnTo>
                    <a:pt x="76356" y="9824"/>
                  </a:lnTo>
                  <a:lnTo>
                    <a:pt x="125020" y="0"/>
                  </a:lnTo>
                  <a:lnTo>
                    <a:pt x="1710566" y="0"/>
                  </a:lnTo>
                  <a:lnTo>
                    <a:pt x="1759229" y="9824"/>
                  </a:lnTo>
                  <a:lnTo>
                    <a:pt x="1798968" y="36617"/>
                  </a:lnTo>
                  <a:lnTo>
                    <a:pt x="1825761" y="76356"/>
                  </a:lnTo>
                  <a:lnTo>
                    <a:pt x="1835586" y="125020"/>
                  </a:lnTo>
                  <a:lnTo>
                    <a:pt x="1835586" y="625089"/>
                  </a:lnTo>
                  <a:lnTo>
                    <a:pt x="1825761" y="673753"/>
                  </a:lnTo>
                  <a:lnTo>
                    <a:pt x="1798968" y="713492"/>
                  </a:lnTo>
                  <a:lnTo>
                    <a:pt x="1759229" y="740285"/>
                  </a:lnTo>
                  <a:lnTo>
                    <a:pt x="1710566" y="750110"/>
                  </a:lnTo>
                  <a:lnTo>
                    <a:pt x="125020" y="750110"/>
                  </a:lnTo>
                  <a:lnTo>
                    <a:pt x="76356" y="740285"/>
                  </a:lnTo>
                  <a:lnTo>
                    <a:pt x="36617" y="713492"/>
                  </a:lnTo>
                  <a:lnTo>
                    <a:pt x="9824" y="673753"/>
                  </a:lnTo>
                  <a:lnTo>
                    <a:pt x="0" y="625089"/>
                  </a:lnTo>
                  <a:lnTo>
                    <a:pt x="0" y="125020"/>
                  </a:lnTo>
                  <a:close/>
                </a:path>
              </a:pathLst>
            </a:custGeom>
            <a:ln w="12700">
              <a:solidFill>
                <a:srgbClr val="000000"/>
              </a:solidFill>
            </a:ln>
          </p:spPr>
          <p:txBody>
            <a:bodyPr wrap="square" lIns="0" tIns="0" rIns="0" bIns="0" rtlCol="0"/>
            <a:lstStyle/>
            <a:p>
              <a:endParaRPr sz="1600"/>
            </a:p>
          </p:txBody>
        </p:sp>
      </p:grpSp>
      <p:sp>
        <p:nvSpPr>
          <p:cNvPr id="41" name="object 34">
            <a:extLst>
              <a:ext uri="{FF2B5EF4-FFF2-40B4-BE49-F238E27FC236}">
                <a16:creationId xmlns:a16="http://schemas.microsoft.com/office/drawing/2014/main" id="{751E2BEF-39CD-04C3-FEED-40DBBF05F446}"/>
              </a:ext>
            </a:extLst>
          </p:cNvPr>
          <p:cNvSpPr txBox="1"/>
          <p:nvPr/>
        </p:nvSpPr>
        <p:spPr>
          <a:xfrm>
            <a:off x="4443952" y="3301475"/>
            <a:ext cx="2376222" cy="258404"/>
          </a:xfrm>
          <a:prstGeom prst="rect">
            <a:avLst/>
          </a:prstGeom>
        </p:spPr>
        <p:txBody>
          <a:bodyPr vert="horz" wrap="square" lIns="0" tIns="12065" rIns="0" bIns="0" rtlCol="0">
            <a:spAutoFit/>
          </a:bodyPr>
          <a:lstStyle/>
          <a:p>
            <a:pPr marL="25400">
              <a:lnSpc>
                <a:spcPct val="100000"/>
              </a:lnSpc>
              <a:spcBef>
                <a:spcPts val="95"/>
              </a:spcBef>
            </a:pPr>
            <a:r>
              <a:rPr sz="1600" dirty="0">
                <a:solidFill>
                  <a:srgbClr val="FFFFFF"/>
                </a:solidFill>
                <a:latin typeface="Calibri"/>
                <a:cs typeface="Calibri"/>
              </a:rPr>
              <a:t>RPKM</a:t>
            </a:r>
            <a:r>
              <a:rPr sz="1600" baseline="-16666" dirty="0">
                <a:solidFill>
                  <a:srgbClr val="FFFFFF"/>
                </a:solidFill>
                <a:latin typeface="Calibri"/>
                <a:cs typeface="Calibri"/>
              </a:rPr>
              <a:t>geneA</a:t>
            </a:r>
            <a:r>
              <a:rPr sz="1600" spc="52" baseline="-16666" dirty="0">
                <a:solidFill>
                  <a:srgbClr val="FFFFFF"/>
                </a:solidFill>
                <a:latin typeface="Calibri"/>
                <a:cs typeface="Calibri"/>
              </a:rPr>
              <a:t> </a:t>
            </a:r>
            <a:r>
              <a:rPr sz="1600" dirty="0">
                <a:solidFill>
                  <a:srgbClr val="FFFFFF"/>
                </a:solidFill>
                <a:latin typeface="Calibri"/>
                <a:cs typeface="Calibri"/>
              </a:rPr>
              <a:t>=</a:t>
            </a:r>
            <a:r>
              <a:rPr sz="1600" spc="-15" dirty="0">
                <a:solidFill>
                  <a:srgbClr val="FFFFFF"/>
                </a:solidFill>
                <a:latin typeface="Calibri"/>
                <a:cs typeface="Calibri"/>
              </a:rPr>
              <a:t> </a:t>
            </a:r>
            <a:r>
              <a:rPr sz="1600" dirty="0">
                <a:solidFill>
                  <a:srgbClr val="FFFFFF"/>
                </a:solidFill>
                <a:latin typeface="Calibri"/>
                <a:cs typeface="Calibri"/>
              </a:rPr>
              <a:t>10</a:t>
            </a:r>
            <a:r>
              <a:rPr sz="1600" baseline="22222" dirty="0">
                <a:solidFill>
                  <a:srgbClr val="FFFFFF"/>
                </a:solidFill>
                <a:latin typeface="Calibri"/>
                <a:cs typeface="Calibri"/>
              </a:rPr>
              <a:t>9</a:t>
            </a:r>
            <a:r>
              <a:rPr sz="1600" spc="60" baseline="22222" dirty="0">
                <a:solidFill>
                  <a:srgbClr val="FFFFFF"/>
                </a:solidFill>
                <a:latin typeface="Calibri"/>
                <a:cs typeface="Calibri"/>
              </a:rPr>
              <a:t> </a:t>
            </a:r>
            <a:r>
              <a:rPr sz="1600" dirty="0">
                <a:solidFill>
                  <a:srgbClr val="FFFFFF"/>
                </a:solidFill>
                <a:latin typeface="Calibri"/>
                <a:cs typeface="Calibri"/>
              </a:rPr>
              <a:t>C</a:t>
            </a:r>
            <a:r>
              <a:rPr sz="1600" baseline="-16666" dirty="0">
                <a:solidFill>
                  <a:srgbClr val="FFFFFF"/>
                </a:solidFill>
                <a:latin typeface="Calibri"/>
                <a:cs typeface="Calibri"/>
              </a:rPr>
              <a:t>geneA</a:t>
            </a:r>
            <a:r>
              <a:rPr sz="1600" spc="52" baseline="-16666" dirty="0">
                <a:solidFill>
                  <a:srgbClr val="FFFFFF"/>
                </a:solidFill>
                <a:latin typeface="Calibri"/>
                <a:cs typeface="Calibri"/>
              </a:rPr>
              <a:t> </a:t>
            </a:r>
            <a:r>
              <a:rPr sz="1600" dirty="0">
                <a:solidFill>
                  <a:srgbClr val="FFFFFF"/>
                </a:solidFill>
                <a:latin typeface="Calibri"/>
                <a:cs typeface="Calibri"/>
              </a:rPr>
              <a:t>/</a:t>
            </a:r>
            <a:r>
              <a:rPr sz="1600" spc="-20" dirty="0">
                <a:solidFill>
                  <a:srgbClr val="FFFFFF"/>
                </a:solidFill>
                <a:latin typeface="Calibri"/>
                <a:cs typeface="Calibri"/>
              </a:rPr>
              <a:t> </a:t>
            </a:r>
            <a:r>
              <a:rPr sz="1600" spc="-25" dirty="0">
                <a:solidFill>
                  <a:srgbClr val="FFFFFF"/>
                </a:solidFill>
                <a:latin typeface="Calibri"/>
                <a:cs typeface="Calibri"/>
              </a:rPr>
              <a:t>NL</a:t>
            </a:r>
            <a:endParaRPr sz="1600" dirty="0">
              <a:latin typeface="Calibri"/>
              <a:cs typeface="Calibri"/>
            </a:endParaRPr>
          </a:p>
        </p:txBody>
      </p:sp>
      <p:sp>
        <p:nvSpPr>
          <p:cNvPr id="42" name="object 35">
            <a:extLst>
              <a:ext uri="{FF2B5EF4-FFF2-40B4-BE49-F238E27FC236}">
                <a16:creationId xmlns:a16="http://schemas.microsoft.com/office/drawing/2014/main" id="{531B81B6-2919-DFBD-8472-D92CF14D044D}"/>
              </a:ext>
            </a:extLst>
          </p:cNvPr>
          <p:cNvSpPr txBox="1"/>
          <p:nvPr/>
        </p:nvSpPr>
        <p:spPr>
          <a:xfrm>
            <a:off x="4469168" y="3705774"/>
            <a:ext cx="2613687" cy="1241365"/>
          </a:xfrm>
          <a:prstGeom prst="rect">
            <a:avLst/>
          </a:prstGeom>
        </p:spPr>
        <p:txBody>
          <a:bodyPr vert="horz" wrap="square" lIns="0" tIns="10160" rIns="0" bIns="0" rtlCol="0">
            <a:spAutoFit/>
          </a:bodyPr>
          <a:lstStyle/>
          <a:p>
            <a:pPr marR="30480" algn="l">
              <a:lnSpc>
                <a:spcPct val="100000"/>
              </a:lnSpc>
              <a:spcBef>
                <a:spcPts val="0"/>
              </a:spcBef>
            </a:pPr>
            <a:r>
              <a:rPr sz="1600" dirty="0">
                <a:solidFill>
                  <a:srgbClr val="FFFFFF"/>
                </a:solidFill>
                <a:latin typeface="Calibri"/>
                <a:cs typeface="Calibri"/>
              </a:rPr>
              <a:t>C</a:t>
            </a:r>
            <a:r>
              <a:rPr sz="1600" baseline="-16666" dirty="0">
                <a:solidFill>
                  <a:srgbClr val="FFFFFF"/>
                </a:solidFill>
                <a:latin typeface="Calibri"/>
                <a:cs typeface="Calibri"/>
              </a:rPr>
              <a:t>geneA</a:t>
            </a:r>
            <a:r>
              <a:rPr sz="1600" spc="44" baseline="-16666" dirty="0">
                <a:solidFill>
                  <a:srgbClr val="FFFFFF"/>
                </a:solidFill>
                <a:latin typeface="Calibri"/>
                <a:cs typeface="Calibri"/>
              </a:rPr>
              <a:t> </a:t>
            </a:r>
            <a:r>
              <a:rPr sz="1600" dirty="0">
                <a:solidFill>
                  <a:srgbClr val="FFFFFF"/>
                </a:solidFill>
                <a:latin typeface="Calibri"/>
                <a:cs typeface="Calibri"/>
              </a:rPr>
              <a:t>=</a:t>
            </a:r>
            <a:r>
              <a:rPr sz="1600" spc="-15" dirty="0">
                <a:solidFill>
                  <a:srgbClr val="FFFFFF"/>
                </a:solidFill>
                <a:latin typeface="Calibri"/>
                <a:cs typeface="Calibri"/>
              </a:rPr>
              <a:t> </a:t>
            </a:r>
            <a:r>
              <a:rPr sz="1600" dirty="0">
                <a:solidFill>
                  <a:srgbClr val="FFFFFF"/>
                </a:solidFill>
                <a:latin typeface="Calibri"/>
                <a:cs typeface="Calibri"/>
              </a:rPr>
              <a:t>number</a:t>
            </a:r>
            <a:r>
              <a:rPr sz="1600" spc="-15" dirty="0">
                <a:solidFill>
                  <a:srgbClr val="FFFFFF"/>
                </a:solidFill>
                <a:latin typeface="Calibri"/>
                <a:cs typeface="Calibri"/>
              </a:rPr>
              <a:t> </a:t>
            </a:r>
            <a:r>
              <a:rPr sz="1600" dirty="0">
                <a:solidFill>
                  <a:srgbClr val="FFFFFF"/>
                </a:solidFill>
                <a:latin typeface="Calibri"/>
                <a:cs typeface="Calibri"/>
              </a:rPr>
              <a:t>of</a:t>
            </a:r>
            <a:r>
              <a:rPr sz="1600" spc="-20" dirty="0">
                <a:solidFill>
                  <a:srgbClr val="FFFFFF"/>
                </a:solidFill>
                <a:latin typeface="Calibri"/>
                <a:cs typeface="Calibri"/>
              </a:rPr>
              <a:t> </a:t>
            </a:r>
            <a:r>
              <a:rPr sz="1600" dirty="0">
                <a:solidFill>
                  <a:srgbClr val="FFFFFF"/>
                </a:solidFill>
                <a:latin typeface="Calibri"/>
                <a:cs typeface="Calibri"/>
              </a:rPr>
              <a:t>reads</a:t>
            </a:r>
            <a:r>
              <a:rPr sz="1600" spc="-15" dirty="0">
                <a:solidFill>
                  <a:srgbClr val="FFFFFF"/>
                </a:solidFill>
                <a:latin typeface="Calibri"/>
                <a:cs typeface="Calibri"/>
              </a:rPr>
              <a:t> </a:t>
            </a:r>
            <a:r>
              <a:rPr sz="1600" dirty="0">
                <a:solidFill>
                  <a:srgbClr val="FFFFFF"/>
                </a:solidFill>
                <a:latin typeface="Calibri"/>
                <a:cs typeface="Calibri"/>
              </a:rPr>
              <a:t>mapped</a:t>
            </a:r>
            <a:r>
              <a:rPr sz="1600" spc="-20" dirty="0">
                <a:solidFill>
                  <a:srgbClr val="FFFFFF"/>
                </a:solidFill>
                <a:latin typeface="Calibri"/>
                <a:cs typeface="Calibri"/>
              </a:rPr>
              <a:t> </a:t>
            </a:r>
            <a:r>
              <a:rPr sz="1600" dirty="0">
                <a:solidFill>
                  <a:srgbClr val="FFFFFF"/>
                </a:solidFill>
                <a:latin typeface="Calibri"/>
                <a:cs typeface="Calibri"/>
              </a:rPr>
              <a:t>to</a:t>
            </a:r>
            <a:r>
              <a:rPr sz="1600" spc="-20" dirty="0">
                <a:solidFill>
                  <a:srgbClr val="FFFFFF"/>
                </a:solidFill>
                <a:latin typeface="Calibri"/>
                <a:cs typeface="Calibri"/>
              </a:rPr>
              <a:t> </a:t>
            </a:r>
            <a:r>
              <a:rPr sz="1600" spc="-10" dirty="0" err="1">
                <a:solidFill>
                  <a:srgbClr val="FFFFFF"/>
                </a:solidFill>
                <a:latin typeface="Calibri"/>
                <a:cs typeface="Calibri"/>
              </a:rPr>
              <a:t>geneA</a:t>
            </a:r>
            <a:r>
              <a:rPr sz="1600" spc="500" dirty="0">
                <a:solidFill>
                  <a:srgbClr val="FFFFFF"/>
                </a:solidFill>
                <a:latin typeface="Calibri"/>
                <a:cs typeface="Calibri"/>
              </a:rPr>
              <a:t> </a:t>
            </a:r>
            <a:endParaRPr lang="de-CH" sz="1600" spc="500" dirty="0">
              <a:solidFill>
                <a:srgbClr val="FFFFFF"/>
              </a:solidFill>
              <a:latin typeface="Calibri"/>
              <a:cs typeface="Calibri"/>
            </a:endParaRPr>
          </a:p>
          <a:p>
            <a:pPr marR="30480" algn="l">
              <a:lnSpc>
                <a:spcPct val="100000"/>
              </a:lnSpc>
              <a:spcBef>
                <a:spcPts val="0"/>
              </a:spcBef>
            </a:pPr>
            <a:r>
              <a:rPr sz="1600" dirty="0">
                <a:solidFill>
                  <a:srgbClr val="FFFFFF"/>
                </a:solidFill>
                <a:latin typeface="Calibri"/>
                <a:cs typeface="Calibri"/>
              </a:rPr>
              <a:t>N</a:t>
            </a:r>
            <a:r>
              <a:rPr sz="1600" spc="-15" dirty="0">
                <a:solidFill>
                  <a:srgbClr val="FFFFFF"/>
                </a:solidFill>
                <a:latin typeface="Calibri"/>
                <a:cs typeface="Calibri"/>
              </a:rPr>
              <a:t> </a:t>
            </a:r>
            <a:r>
              <a:rPr sz="1600" dirty="0">
                <a:solidFill>
                  <a:srgbClr val="FFFFFF"/>
                </a:solidFill>
                <a:latin typeface="Calibri"/>
                <a:cs typeface="Calibri"/>
              </a:rPr>
              <a:t>=</a:t>
            </a:r>
            <a:r>
              <a:rPr sz="1600" spc="-15" dirty="0">
                <a:solidFill>
                  <a:srgbClr val="FFFFFF"/>
                </a:solidFill>
                <a:latin typeface="Calibri"/>
                <a:cs typeface="Calibri"/>
              </a:rPr>
              <a:t> </a:t>
            </a:r>
            <a:r>
              <a:rPr sz="1600" dirty="0">
                <a:solidFill>
                  <a:srgbClr val="FFFFFF"/>
                </a:solidFill>
                <a:latin typeface="Calibri"/>
                <a:cs typeface="Calibri"/>
              </a:rPr>
              <a:t>total</a:t>
            </a:r>
            <a:r>
              <a:rPr sz="1600" spc="-15" dirty="0">
                <a:solidFill>
                  <a:srgbClr val="FFFFFF"/>
                </a:solidFill>
                <a:latin typeface="Calibri"/>
                <a:cs typeface="Calibri"/>
              </a:rPr>
              <a:t> </a:t>
            </a:r>
            <a:r>
              <a:rPr sz="1600" dirty="0">
                <a:solidFill>
                  <a:srgbClr val="FFFFFF"/>
                </a:solidFill>
                <a:latin typeface="Calibri"/>
                <a:cs typeface="Calibri"/>
              </a:rPr>
              <a:t>number</a:t>
            </a:r>
            <a:r>
              <a:rPr sz="1600" spc="-15" dirty="0">
                <a:solidFill>
                  <a:srgbClr val="FFFFFF"/>
                </a:solidFill>
                <a:latin typeface="Calibri"/>
                <a:cs typeface="Calibri"/>
              </a:rPr>
              <a:t> </a:t>
            </a:r>
            <a:r>
              <a:rPr sz="1600" dirty="0">
                <a:solidFill>
                  <a:srgbClr val="FFFFFF"/>
                </a:solidFill>
                <a:latin typeface="Calibri"/>
                <a:cs typeface="Calibri"/>
              </a:rPr>
              <a:t>of</a:t>
            </a:r>
            <a:r>
              <a:rPr sz="1600" spc="-15" dirty="0">
                <a:solidFill>
                  <a:srgbClr val="FFFFFF"/>
                </a:solidFill>
                <a:latin typeface="Calibri"/>
                <a:cs typeface="Calibri"/>
              </a:rPr>
              <a:t> </a:t>
            </a:r>
            <a:r>
              <a:rPr sz="1600" spc="-10" dirty="0">
                <a:solidFill>
                  <a:srgbClr val="FFFFFF"/>
                </a:solidFill>
                <a:latin typeface="Calibri"/>
                <a:cs typeface="Calibri"/>
              </a:rPr>
              <a:t>reads</a:t>
            </a:r>
            <a:endParaRPr sz="1600" dirty="0">
              <a:latin typeface="Calibri"/>
              <a:cs typeface="Calibri"/>
            </a:endParaRPr>
          </a:p>
          <a:p>
            <a:pPr algn="l">
              <a:lnSpc>
                <a:spcPct val="100000"/>
              </a:lnSpc>
              <a:spcBef>
                <a:spcPts val="0"/>
              </a:spcBef>
            </a:pPr>
            <a:r>
              <a:rPr sz="1600" dirty="0">
                <a:solidFill>
                  <a:srgbClr val="FFFFFF"/>
                </a:solidFill>
                <a:latin typeface="Calibri"/>
                <a:cs typeface="Calibri"/>
              </a:rPr>
              <a:t>L</a:t>
            </a:r>
            <a:r>
              <a:rPr sz="1600" spc="-10" dirty="0">
                <a:solidFill>
                  <a:srgbClr val="FFFFFF"/>
                </a:solidFill>
                <a:latin typeface="Calibri"/>
                <a:cs typeface="Calibri"/>
              </a:rPr>
              <a:t> </a:t>
            </a:r>
            <a:r>
              <a:rPr sz="1600" dirty="0">
                <a:solidFill>
                  <a:srgbClr val="FFFFFF"/>
                </a:solidFill>
                <a:latin typeface="Calibri"/>
                <a:cs typeface="Calibri"/>
              </a:rPr>
              <a:t>=</a:t>
            </a:r>
            <a:r>
              <a:rPr sz="1600" spc="-5" dirty="0">
                <a:solidFill>
                  <a:srgbClr val="FFFFFF"/>
                </a:solidFill>
                <a:latin typeface="Calibri"/>
                <a:cs typeface="Calibri"/>
              </a:rPr>
              <a:t> </a:t>
            </a:r>
            <a:r>
              <a:rPr sz="1600" dirty="0">
                <a:solidFill>
                  <a:srgbClr val="FFFFFF"/>
                </a:solidFill>
                <a:latin typeface="Calibri"/>
                <a:cs typeface="Calibri"/>
              </a:rPr>
              <a:t>length</a:t>
            </a:r>
            <a:r>
              <a:rPr sz="1600" spc="-5" dirty="0">
                <a:solidFill>
                  <a:srgbClr val="FFFFFF"/>
                </a:solidFill>
                <a:latin typeface="Calibri"/>
                <a:cs typeface="Calibri"/>
              </a:rPr>
              <a:t> </a:t>
            </a:r>
            <a:r>
              <a:rPr sz="1600" dirty="0">
                <a:solidFill>
                  <a:srgbClr val="FFFFFF"/>
                </a:solidFill>
                <a:latin typeface="Calibri"/>
                <a:cs typeface="Calibri"/>
              </a:rPr>
              <a:t>of </a:t>
            </a:r>
            <a:r>
              <a:rPr sz="1600" spc="-10" dirty="0">
                <a:solidFill>
                  <a:srgbClr val="FFFFFF"/>
                </a:solidFill>
                <a:latin typeface="Calibri"/>
                <a:cs typeface="Calibri"/>
              </a:rPr>
              <a:t>transcript</a:t>
            </a:r>
            <a:r>
              <a:rPr sz="1600" spc="-5" dirty="0">
                <a:solidFill>
                  <a:srgbClr val="FFFFFF"/>
                </a:solidFill>
                <a:latin typeface="Calibri"/>
                <a:cs typeface="Calibri"/>
              </a:rPr>
              <a:t> </a:t>
            </a:r>
            <a:r>
              <a:rPr sz="1600" dirty="0">
                <a:solidFill>
                  <a:srgbClr val="FFFFFF"/>
                </a:solidFill>
                <a:latin typeface="Calibri"/>
                <a:cs typeface="Calibri"/>
              </a:rPr>
              <a:t>in</a:t>
            </a:r>
            <a:r>
              <a:rPr sz="1600" spc="-5" dirty="0">
                <a:solidFill>
                  <a:srgbClr val="FFFFFF"/>
                </a:solidFill>
                <a:latin typeface="Calibri"/>
                <a:cs typeface="Calibri"/>
              </a:rPr>
              <a:t> </a:t>
            </a:r>
            <a:r>
              <a:rPr sz="1600" dirty="0">
                <a:solidFill>
                  <a:srgbClr val="FFFFFF"/>
                </a:solidFill>
                <a:latin typeface="Calibri"/>
                <a:cs typeface="Calibri"/>
              </a:rPr>
              <a:t>units</a:t>
            </a:r>
            <a:r>
              <a:rPr sz="1600" spc="-5" dirty="0">
                <a:solidFill>
                  <a:srgbClr val="FFFFFF"/>
                </a:solidFill>
                <a:latin typeface="Calibri"/>
                <a:cs typeface="Calibri"/>
              </a:rPr>
              <a:t> </a:t>
            </a:r>
            <a:r>
              <a:rPr sz="1600" dirty="0">
                <a:solidFill>
                  <a:srgbClr val="FFFFFF"/>
                </a:solidFill>
                <a:latin typeface="Calibri"/>
                <a:cs typeface="Calibri"/>
              </a:rPr>
              <a:t>of </a:t>
            </a:r>
            <a:r>
              <a:rPr sz="1600" spc="-25" dirty="0">
                <a:solidFill>
                  <a:srgbClr val="FFFFFF"/>
                </a:solidFill>
                <a:latin typeface="Calibri"/>
                <a:cs typeface="Calibri"/>
              </a:rPr>
              <a:t>Kb</a:t>
            </a:r>
            <a:endParaRPr sz="1600" dirty="0">
              <a:latin typeface="Calibri"/>
              <a:cs typeface="Calibri"/>
            </a:endParaRPr>
          </a:p>
        </p:txBody>
      </p:sp>
      <p:sp>
        <p:nvSpPr>
          <p:cNvPr id="49" name="Content Placeholder 11">
            <a:extLst>
              <a:ext uri="{FF2B5EF4-FFF2-40B4-BE49-F238E27FC236}">
                <a16:creationId xmlns:a16="http://schemas.microsoft.com/office/drawing/2014/main" id="{43A04B8A-BF35-B0E3-296E-F5512EAE4603}"/>
              </a:ext>
            </a:extLst>
          </p:cNvPr>
          <p:cNvSpPr txBox="1">
            <a:spLocks/>
          </p:cNvSpPr>
          <p:nvPr/>
        </p:nvSpPr>
        <p:spPr bwMode="auto">
          <a:xfrm>
            <a:off x="457202" y="1563667"/>
            <a:ext cx="8229599" cy="1111684"/>
          </a:xfrm>
          <a:prstGeom prst="rect">
            <a:avLst/>
          </a:prstGeom>
          <a:solidFill>
            <a:schemeClr val="accent5"/>
          </a:solidFill>
          <a:ln w="25400" cap="flat" cmpd="sng" algn="ctr">
            <a:solidFill>
              <a:schemeClr val="accent1"/>
            </a:solidFill>
            <a:prstDash val="solid"/>
            <a:miter lim="800000"/>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180975" indent="-180975" algn="l" rtl="0" eaLnBrk="1" fontAlgn="base" hangingPunct="1">
              <a:spcBef>
                <a:spcPct val="100000"/>
              </a:spcBef>
              <a:spcAft>
                <a:spcPct val="0"/>
              </a:spcAft>
              <a:buClr>
                <a:srgbClr val="0099FF"/>
              </a:buClr>
              <a:buFont typeface="Times" pitchFamily="18" charset="0"/>
              <a:buChar char="•"/>
              <a:defRPr sz="1800">
                <a:solidFill>
                  <a:schemeClr val="dk1"/>
                </a:solidFill>
                <a:latin typeface="Calibri" pitchFamily="34" charset="0"/>
                <a:ea typeface="+mn-ea"/>
                <a:cs typeface="+mn-cs"/>
              </a:defRPr>
            </a:lvl1pPr>
            <a:lvl2pPr marL="623888" indent="-174625" algn="l" rtl="0" eaLnBrk="1" fontAlgn="base" hangingPunct="1">
              <a:spcBef>
                <a:spcPct val="20000"/>
              </a:spcBef>
              <a:spcAft>
                <a:spcPct val="0"/>
              </a:spcAft>
              <a:buClr>
                <a:srgbClr val="0099FF"/>
              </a:buClr>
              <a:buFont typeface="Symbol" pitchFamily="18" charset="2"/>
              <a:buChar char="-"/>
              <a:defRPr sz="1600">
                <a:solidFill>
                  <a:schemeClr val="dk1"/>
                </a:solidFill>
                <a:latin typeface="Calibri" pitchFamily="34" charset="0"/>
                <a:ea typeface="+mn-ea"/>
                <a:cs typeface="+mn-cs"/>
              </a:defRPr>
            </a:lvl2pPr>
            <a:lvl3pPr marL="1074738" indent="-174625" algn="l" rtl="0" eaLnBrk="1" fontAlgn="base" hangingPunct="1">
              <a:spcBef>
                <a:spcPct val="30000"/>
              </a:spcBef>
              <a:spcAft>
                <a:spcPct val="0"/>
              </a:spcAft>
              <a:buClr>
                <a:srgbClr val="0099FF"/>
              </a:buClr>
              <a:buFont typeface="Courier New" pitchFamily="49" charset="0"/>
              <a:buChar char="o"/>
              <a:defRPr sz="1400">
                <a:solidFill>
                  <a:schemeClr val="dk1"/>
                </a:solidFill>
                <a:latin typeface="Calibri" pitchFamily="34" charset="0"/>
                <a:ea typeface="+mn-ea"/>
                <a:cs typeface="+mn-cs"/>
              </a:defRPr>
            </a:lvl3pPr>
            <a:lvl4pPr marL="1444625" indent="-190500" algn="l" rtl="0" eaLnBrk="1" fontAlgn="base" hangingPunct="1">
              <a:spcBef>
                <a:spcPct val="20000"/>
              </a:spcBef>
              <a:spcAft>
                <a:spcPct val="0"/>
              </a:spcAft>
              <a:buClr>
                <a:srgbClr val="0099FF"/>
              </a:buClr>
              <a:buFont typeface="Times" pitchFamily="18" charset="0"/>
              <a:buChar char="•"/>
              <a:defRPr sz="1200">
                <a:solidFill>
                  <a:schemeClr val="dk1"/>
                </a:solidFill>
                <a:latin typeface="Calibri" pitchFamily="34" charset="0"/>
                <a:ea typeface="+mn-ea"/>
                <a:cs typeface="+mn-cs"/>
              </a:defRPr>
            </a:lvl4pPr>
            <a:lvl5pPr marL="1814513" indent="-190500" algn="l" rtl="0" eaLnBrk="1" fontAlgn="base" hangingPunct="1">
              <a:spcBef>
                <a:spcPct val="20000"/>
              </a:spcBef>
              <a:spcAft>
                <a:spcPct val="0"/>
              </a:spcAft>
              <a:buClr>
                <a:srgbClr val="0099FF"/>
              </a:buClr>
              <a:buFont typeface="Times" pitchFamily="18" charset="0"/>
              <a:buChar char="-"/>
              <a:defRPr sz="1200">
                <a:solidFill>
                  <a:schemeClr val="dk1"/>
                </a:solidFill>
                <a:latin typeface="Calibri" pitchFamily="34" charset="0"/>
                <a:ea typeface="+mn-ea"/>
                <a:cs typeface="+mn-cs"/>
              </a:defRPr>
            </a:lvl5pPr>
            <a:lvl6pPr marL="2271713" indent="-190500" algn="l" rtl="0" eaLnBrk="1" fontAlgn="base" hangingPunct="1">
              <a:spcBef>
                <a:spcPct val="20000"/>
              </a:spcBef>
              <a:spcAft>
                <a:spcPct val="0"/>
              </a:spcAft>
              <a:buClr>
                <a:srgbClr val="0099FF"/>
              </a:buClr>
              <a:buFont typeface="Times" pitchFamily="18" charset="0"/>
              <a:buChar char="-"/>
              <a:defRPr sz="1800">
                <a:solidFill>
                  <a:schemeClr val="dk1"/>
                </a:solidFill>
                <a:latin typeface="+mn-lt"/>
                <a:ea typeface="+mn-ea"/>
                <a:cs typeface="+mn-cs"/>
              </a:defRPr>
            </a:lvl6pPr>
            <a:lvl7pPr marL="2728913" indent="-190500" algn="l" rtl="0" eaLnBrk="1" fontAlgn="base" hangingPunct="1">
              <a:spcBef>
                <a:spcPct val="20000"/>
              </a:spcBef>
              <a:spcAft>
                <a:spcPct val="0"/>
              </a:spcAft>
              <a:buClr>
                <a:srgbClr val="0099FF"/>
              </a:buClr>
              <a:buFont typeface="Times" pitchFamily="18" charset="0"/>
              <a:buChar char="-"/>
              <a:defRPr sz="1800">
                <a:solidFill>
                  <a:schemeClr val="dk1"/>
                </a:solidFill>
                <a:latin typeface="+mn-lt"/>
                <a:ea typeface="+mn-ea"/>
                <a:cs typeface="+mn-cs"/>
              </a:defRPr>
            </a:lvl7pPr>
            <a:lvl8pPr marL="3186113" indent="-190500" algn="l" rtl="0" eaLnBrk="1" fontAlgn="base" hangingPunct="1">
              <a:spcBef>
                <a:spcPct val="20000"/>
              </a:spcBef>
              <a:spcAft>
                <a:spcPct val="0"/>
              </a:spcAft>
              <a:buClr>
                <a:srgbClr val="0099FF"/>
              </a:buClr>
              <a:buFont typeface="Times" pitchFamily="18" charset="0"/>
              <a:buChar char="-"/>
              <a:defRPr sz="1800">
                <a:solidFill>
                  <a:schemeClr val="dk1"/>
                </a:solidFill>
                <a:latin typeface="+mn-lt"/>
                <a:ea typeface="+mn-ea"/>
                <a:cs typeface="+mn-cs"/>
              </a:defRPr>
            </a:lvl8pPr>
            <a:lvl9pPr marL="3643313" indent="-190500" algn="l" rtl="0" eaLnBrk="1" fontAlgn="base" hangingPunct="1">
              <a:spcBef>
                <a:spcPct val="20000"/>
              </a:spcBef>
              <a:spcAft>
                <a:spcPct val="0"/>
              </a:spcAft>
              <a:buClr>
                <a:srgbClr val="0099FF"/>
              </a:buClr>
              <a:buFont typeface="Times" pitchFamily="18" charset="0"/>
              <a:buChar char="-"/>
              <a:defRPr sz="1800">
                <a:solidFill>
                  <a:schemeClr val="dk1"/>
                </a:solidFill>
                <a:latin typeface="+mn-lt"/>
                <a:ea typeface="+mn-ea"/>
                <a:cs typeface="+mn-cs"/>
              </a:defRPr>
            </a:lvl9pPr>
          </a:lstStyle>
          <a:p>
            <a:pPr marL="0" indent="0">
              <a:lnSpc>
                <a:spcPct val="100000"/>
              </a:lnSpc>
              <a:spcBef>
                <a:spcPts val="960"/>
              </a:spcBef>
              <a:buNone/>
            </a:pPr>
            <a:r>
              <a:rPr lang="de-CH" b="0" spc="-50" dirty="0" err="1">
                <a:latin typeface="Calibri"/>
                <a:cs typeface="Calibri"/>
              </a:rPr>
              <a:t>To</a:t>
            </a:r>
            <a:r>
              <a:rPr lang="de-CH" b="0" spc="-50" dirty="0">
                <a:latin typeface="Calibri"/>
                <a:cs typeface="Calibri"/>
              </a:rPr>
              <a:t> </a:t>
            </a:r>
            <a:r>
              <a:rPr lang="de-CH" b="0" spc="-50" dirty="0" err="1">
                <a:latin typeface="Calibri"/>
                <a:cs typeface="Calibri"/>
              </a:rPr>
              <a:t>normalize</a:t>
            </a:r>
            <a:r>
              <a:rPr lang="de-CH" b="0" spc="-50" dirty="0">
                <a:latin typeface="Calibri"/>
                <a:cs typeface="Calibri"/>
              </a:rPr>
              <a:t> </a:t>
            </a:r>
            <a:r>
              <a:rPr lang="de-CH" b="0" spc="-50" dirty="0" err="1">
                <a:latin typeface="Calibri"/>
                <a:cs typeface="Calibri"/>
              </a:rPr>
              <a:t>expression</a:t>
            </a:r>
            <a:r>
              <a:rPr lang="de-CH" b="0" spc="-50" dirty="0">
                <a:latin typeface="Calibri"/>
                <a:cs typeface="Calibri"/>
              </a:rPr>
              <a:t> </a:t>
            </a:r>
            <a:r>
              <a:rPr lang="de-CH" b="0" spc="-50" dirty="0" err="1">
                <a:latin typeface="Calibri"/>
                <a:cs typeface="Calibri"/>
              </a:rPr>
              <a:t>to</a:t>
            </a:r>
            <a:r>
              <a:rPr lang="de-CH" b="0" spc="-50" dirty="0">
                <a:latin typeface="Calibri"/>
                <a:cs typeface="Calibri"/>
              </a:rPr>
              <a:t> </a:t>
            </a:r>
            <a:r>
              <a:rPr lang="de-CH" b="0" spc="-50" dirty="0" err="1">
                <a:latin typeface="Calibri"/>
                <a:cs typeface="Calibri"/>
              </a:rPr>
              <a:t>account</a:t>
            </a:r>
            <a:r>
              <a:rPr lang="de-CH" b="0" spc="-50" dirty="0">
                <a:latin typeface="Calibri"/>
                <a:cs typeface="Calibri"/>
              </a:rPr>
              <a:t> </a:t>
            </a:r>
            <a:r>
              <a:rPr lang="de-CH" b="0" dirty="0" err="1">
                <a:latin typeface="Calibri"/>
                <a:cs typeface="Calibri"/>
              </a:rPr>
              <a:t>for</a:t>
            </a:r>
            <a:r>
              <a:rPr lang="de-CH" b="0" spc="-15" dirty="0">
                <a:latin typeface="Calibri"/>
                <a:cs typeface="Calibri"/>
              </a:rPr>
              <a:t> </a:t>
            </a:r>
            <a:r>
              <a:rPr lang="de-CH" b="0" spc="-10" dirty="0" err="1">
                <a:latin typeface="Calibri"/>
                <a:cs typeface="Calibri"/>
              </a:rPr>
              <a:t>differences</a:t>
            </a:r>
            <a:r>
              <a:rPr lang="de-CH" b="0" spc="-20" dirty="0">
                <a:latin typeface="Calibri"/>
                <a:cs typeface="Calibri"/>
              </a:rPr>
              <a:t> </a:t>
            </a:r>
            <a:r>
              <a:rPr lang="de-CH" b="0" dirty="0">
                <a:latin typeface="Calibri"/>
                <a:cs typeface="Calibri"/>
              </a:rPr>
              <a:t>in</a:t>
            </a:r>
            <a:r>
              <a:rPr lang="de-CH" b="0" spc="-20" dirty="0">
                <a:latin typeface="Calibri"/>
                <a:cs typeface="Calibri"/>
              </a:rPr>
              <a:t> </a:t>
            </a:r>
            <a:r>
              <a:rPr lang="de-CH" b="0" dirty="0" err="1">
                <a:latin typeface="Calibri"/>
                <a:cs typeface="Calibri"/>
              </a:rPr>
              <a:t>gene</a:t>
            </a:r>
            <a:r>
              <a:rPr lang="de-CH" b="0" spc="-15" dirty="0">
                <a:latin typeface="Calibri"/>
                <a:cs typeface="Calibri"/>
              </a:rPr>
              <a:t> </a:t>
            </a:r>
            <a:r>
              <a:rPr lang="de-CH" b="0" dirty="0" err="1">
                <a:latin typeface="Calibri"/>
                <a:cs typeface="Calibri"/>
              </a:rPr>
              <a:t>length</a:t>
            </a:r>
            <a:r>
              <a:rPr lang="de-CH" b="0" dirty="0">
                <a:latin typeface="Calibri"/>
                <a:cs typeface="Calibri"/>
              </a:rPr>
              <a:t> -</a:t>
            </a:r>
            <a:r>
              <a:rPr lang="de-CH" b="0" spc="-15" dirty="0">
                <a:latin typeface="Calibri"/>
                <a:cs typeface="Calibri"/>
              </a:rPr>
              <a:t> </a:t>
            </a:r>
            <a:r>
              <a:rPr lang="de-CH" b="0" spc="-20" dirty="0" err="1">
                <a:latin typeface="Calibri"/>
                <a:cs typeface="Calibri"/>
              </a:rPr>
              <a:t>read</a:t>
            </a:r>
            <a:r>
              <a:rPr lang="de-CH" b="0" spc="-20" dirty="0">
                <a:latin typeface="Calibri"/>
                <a:cs typeface="Calibri"/>
              </a:rPr>
              <a:t> </a:t>
            </a:r>
            <a:r>
              <a:rPr lang="de-CH" b="0" dirty="0" err="1">
                <a:latin typeface="Calibri"/>
                <a:cs typeface="Calibri"/>
              </a:rPr>
              <a:t>counts</a:t>
            </a:r>
            <a:r>
              <a:rPr lang="de-CH" b="0" spc="-40" dirty="0">
                <a:latin typeface="Calibri"/>
                <a:cs typeface="Calibri"/>
              </a:rPr>
              <a:t> </a:t>
            </a:r>
            <a:r>
              <a:rPr lang="de-CH" b="0" dirty="0" err="1">
                <a:latin typeface="Calibri"/>
                <a:cs typeface="Calibri"/>
              </a:rPr>
              <a:t>are</a:t>
            </a:r>
            <a:r>
              <a:rPr lang="de-CH" b="0" spc="-25" dirty="0">
                <a:latin typeface="Calibri"/>
                <a:cs typeface="Calibri"/>
              </a:rPr>
              <a:t> </a:t>
            </a:r>
            <a:r>
              <a:rPr lang="de-CH" b="0" spc="-10" dirty="0" err="1">
                <a:latin typeface="Calibri"/>
                <a:cs typeface="Calibri"/>
              </a:rPr>
              <a:t>converted</a:t>
            </a:r>
            <a:r>
              <a:rPr lang="de-CH" b="0" spc="-30" dirty="0">
                <a:latin typeface="Calibri"/>
                <a:cs typeface="Calibri"/>
              </a:rPr>
              <a:t> </a:t>
            </a:r>
            <a:r>
              <a:rPr lang="de-CH" b="0" dirty="0" err="1">
                <a:latin typeface="Calibri"/>
                <a:cs typeface="Calibri"/>
              </a:rPr>
              <a:t>to</a:t>
            </a:r>
            <a:r>
              <a:rPr lang="de-CH" b="0" spc="-35" dirty="0">
                <a:latin typeface="Calibri"/>
                <a:cs typeface="Calibri"/>
              </a:rPr>
              <a:t> </a:t>
            </a:r>
            <a:r>
              <a:rPr lang="de-CH" b="0" i="1" dirty="0">
                <a:latin typeface="Calibri"/>
                <a:cs typeface="Calibri"/>
              </a:rPr>
              <a:t>Reads</a:t>
            </a:r>
            <a:r>
              <a:rPr lang="de-CH" b="0" i="1" spc="-25" dirty="0">
                <a:latin typeface="Calibri"/>
                <a:cs typeface="Calibri"/>
              </a:rPr>
              <a:t> </a:t>
            </a:r>
            <a:r>
              <a:rPr lang="de-CH" b="0" i="1" dirty="0">
                <a:latin typeface="Calibri"/>
                <a:cs typeface="Calibri"/>
              </a:rPr>
              <a:t>per</a:t>
            </a:r>
            <a:r>
              <a:rPr lang="de-CH" b="0" i="1" spc="-25" dirty="0">
                <a:latin typeface="Calibri"/>
                <a:cs typeface="Calibri"/>
              </a:rPr>
              <a:t> </a:t>
            </a:r>
            <a:r>
              <a:rPr lang="de-CH" b="0" i="1" dirty="0" err="1">
                <a:latin typeface="Calibri"/>
                <a:cs typeface="Calibri"/>
              </a:rPr>
              <a:t>kilobase</a:t>
            </a:r>
            <a:r>
              <a:rPr lang="de-CH" b="0" i="1" spc="-25" dirty="0">
                <a:latin typeface="Calibri"/>
                <a:cs typeface="Calibri"/>
              </a:rPr>
              <a:t> </a:t>
            </a:r>
            <a:r>
              <a:rPr lang="de-CH" b="0" i="1" dirty="0" err="1">
                <a:latin typeface="Calibri"/>
                <a:cs typeface="Calibri"/>
              </a:rPr>
              <a:t>of</a:t>
            </a:r>
            <a:r>
              <a:rPr lang="de-CH" b="0" i="1" spc="-25" dirty="0">
                <a:latin typeface="Calibri"/>
                <a:cs typeface="Calibri"/>
              </a:rPr>
              <a:t> </a:t>
            </a:r>
            <a:r>
              <a:rPr lang="de-CH" b="0" i="1" spc="-10" dirty="0" err="1">
                <a:latin typeface="Calibri"/>
                <a:cs typeface="Calibri"/>
              </a:rPr>
              <a:t>transcript</a:t>
            </a:r>
            <a:r>
              <a:rPr lang="de-CH" b="0" i="1" spc="-30" dirty="0">
                <a:latin typeface="Calibri"/>
                <a:cs typeface="Calibri"/>
              </a:rPr>
              <a:t> </a:t>
            </a:r>
            <a:r>
              <a:rPr lang="de-CH" b="0" i="1" dirty="0" err="1">
                <a:latin typeface="Calibri"/>
                <a:cs typeface="Calibri"/>
              </a:rPr>
              <a:t>mapped</a:t>
            </a:r>
            <a:r>
              <a:rPr lang="de-CH" b="0" i="1" spc="-30" dirty="0">
                <a:latin typeface="Calibri"/>
                <a:cs typeface="Calibri"/>
              </a:rPr>
              <a:t> </a:t>
            </a:r>
            <a:r>
              <a:rPr lang="de-CH" b="0" i="1" spc="-10" dirty="0">
                <a:latin typeface="Calibri"/>
                <a:cs typeface="Calibri"/>
              </a:rPr>
              <a:t>(RPKM)</a:t>
            </a:r>
          </a:p>
          <a:p>
            <a:pPr marL="0" indent="0">
              <a:lnSpc>
                <a:spcPct val="100000"/>
              </a:lnSpc>
              <a:spcBef>
                <a:spcPts val="960"/>
              </a:spcBef>
              <a:buNone/>
            </a:pPr>
            <a:r>
              <a:rPr lang="de-CH" b="0" i="1" kern="0" spc="-10" dirty="0" err="1">
                <a:latin typeface="Calibri"/>
                <a:cs typeface="Calibri"/>
              </a:rPr>
              <a:t>Longer</a:t>
            </a:r>
            <a:r>
              <a:rPr lang="de-CH" b="0" i="1" kern="0" spc="-10" dirty="0">
                <a:latin typeface="Calibri"/>
                <a:cs typeface="Calibri"/>
              </a:rPr>
              <a:t> </a:t>
            </a:r>
            <a:r>
              <a:rPr lang="de-CH" b="0" i="1" kern="0" spc="-10" dirty="0" err="1">
                <a:latin typeface="Calibri"/>
                <a:cs typeface="Calibri"/>
              </a:rPr>
              <a:t>transcripts</a:t>
            </a:r>
            <a:r>
              <a:rPr lang="de-CH" b="0" i="1" kern="0" spc="-10" dirty="0">
                <a:latin typeface="Calibri"/>
                <a:cs typeface="Calibri"/>
              </a:rPr>
              <a:t> </a:t>
            </a:r>
            <a:r>
              <a:rPr lang="de-CH" b="0" i="1" kern="0" spc="-10" dirty="0" err="1">
                <a:latin typeface="Calibri"/>
                <a:cs typeface="Calibri"/>
              </a:rPr>
              <a:t>should</a:t>
            </a:r>
            <a:r>
              <a:rPr lang="de-CH" b="0" i="1" kern="0" spc="-10" dirty="0">
                <a:latin typeface="Calibri"/>
                <a:cs typeface="Calibri"/>
              </a:rPr>
              <a:t> </a:t>
            </a:r>
            <a:r>
              <a:rPr lang="de-CH" b="0" i="1" kern="0" spc="-10" dirty="0" err="1">
                <a:latin typeface="Calibri"/>
                <a:cs typeface="Calibri"/>
              </a:rPr>
              <a:t>have</a:t>
            </a:r>
            <a:r>
              <a:rPr lang="de-CH" b="0" i="1" kern="0" spc="-10" dirty="0">
                <a:latin typeface="Calibri"/>
                <a:cs typeface="Calibri"/>
              </a:rPr>
              <a:t> </a:t>
            </a:r>
            <a:r>
              <a:rPr lang="de-CH" b="0" i="1" kern="0" spc="-10" dirty="0" err="1">
                <a:latin typeface="Calibri"/>
                <a:cs typeface="Calibri"/>
              </a:rPr>
              <a:t>more</a:t>
            </a:r>
            <a:r>
              <a:rPr lang="de-CH" b="0" i="1" kern="0" spc="-10" dirty="0">
                <a:latin typeface="Calibri"/>
                <a:cs typeface="Calibri"/>
              </a:rPr>
              <a:t> </a:t>
            </a:r>
            <a:r>
              <a:rPr lang="de-CH" b="0" i="1" kern="0" spc="-10" dirty="0" err="1">
                <a:latin typeface="Calibri"/>
                <a:cs typeface="Calibri"/>
              </a:rPr>
              <a:t>reads</a:t>
            </a:r>
            <a:r>
              <a:rPr lang="de-CH" b="0" i="1" kern="0" spc="-10" dirty="0">
                <a:latin typeface="Calibri"/>
                <a:cs typeface="Calibri"/>
              </a:rPr>
              <a:t> </a:t>
            </a:r>
            <a:r>
              <a:rPr lang="de-CH" b="0" i="1" kern="0" spc="-10" dirty="0" err="1">
                <a:latin typeface="Calibri"/>
                <a:cs typeface="Calibri"/>
              </a:rPr>
              <a:t>mapping</a:t>
            </a:r>
            <a:r>
              <a:rPr lang="de-CH" b="0" i="1" kern="0" spc="-10" dirty="0">
                <a:latin typeface="Calibri"/>
                <a:cs typeface="Calibri"/>
              </a:rPr>
              <a:t> </a:t>
            </a:r>
            <a:r>
              <a:rPr lang="de-CH" b="0" i="1" kern="0" spc="-10" dirty="0" err="1">
                <a:latin typeface="Calibri"/>
                <a:cs typeface="Calibri"/>
              </a:rPr>
              <a:t>to</a:t>
            </a:r>
            <a:r>
              <a:rPr lang="de-CH" b="0" i="1" kern="0" spc="-10" dirty="0">
                <a:latin typeface="Calibri"/>
                <a:cs typeface="Calibri"/>
              </a:rPr>
              <a:t> </a:t>
            </a:r>
            <a:r>
              <a:rPr lang="de-CH" b="0" i="1" kern="0" spc="-10" dirty="0" err="1">
                <a:latin typeface="Calibri"/>
                <a:cs typeface="Calibri"/>
              </a:rPr>
              <a:t>them</a:t>
            </a:r>
            <a:endParaRPr lang="de-CH" b="0" i="1" kern="0" spc="-10" dirty="0">
              <a:latin typeface="Calibri"/>
              <a:cs typeface="Calibri"/>
            </a:endParaRPr>
          </a:p>
          <a:p>
            <a:pPr marL="0" indent="0">
              <a:lnSpc>
                <a:spcPct val="100000"/>
              </a:lnSpc>
              <a:spcBef>
                <a:spcPts val="960"/>
              </a:spcBef>
              <a:buNone/>
            </a:pPr>
            <a:endParaRPr lang="en-CH" b="0" i="1" kern="0" spc="-10" dirty="0">
              <a:latin typeface="Calibri"/>
              <a:cs typeface="Calibri"/>
            </a:endParaRPr>
          </a:p>
          <a:p>
            <a:pPr marL="0" indent="0">
              <a:lnSpc>
                <a:spcPct val="100000"/>
              </a:lnSpc>
              <a:spcBef>
                <a:spcPts val="960"/>
              </a:spcBef>
              <a:buNone/>
            </a:pPr>
            <a:endParaRPr lang="en-CH" b="0" i="1" kern="0" spc="-10" dirty="0">
              <a:latin typeface="Calibri"/>
              <a:cs typeface="Calibri"/>
            </a:endParaRPr>
          </a:p>
          <a:p>
            <a:pPr marL="0" indent="0">
              <a:lnSpc>
                <a:spcPct val="100000"/>
              </a:lnSpc>
              <a:spcBef>
                <a:spcPts val="960"/>
              </a:spcBef>
              <a:buNone/>
            </a:pPr>
            <a:endParaRPr lang="de-CH" b="0" dirty="0">
              <a:latin typeface="Calibri"/>
              <a:cs typeface="Calibri"/>
            </a:endParaRPr>
          </a:p>
        </p:txBody>
      </p:sp>
      <p:sp>
        <p:nvSpPr>
          <p:cNvPr id="51" name="Content Placeholder 11">
            <a:extLst>
              <a:ext uri="{FF2B5EF4-FFF2-40B4-BE49-F238E27FC236}">
                <a16:creationId xmlns:a16="http://schemas.microsoft.com/office/drawing/2014/main" id="{7A5C0DDB-7614-BE2E-1893-7873A3588543}"/>
              </a:ext>
            </a:extLst>
          </p:cNvPr>
          <p:cNvSpPr txBox="1">
            <a:spLocks/>
          </p:cNvSpPr>
          <p:nvPr/>
        </p:nvSpPr>
        <p:spPr bwMode="auto">
          <a:xfrm>
            <a:off x="457202" y="5434586"/>
            <a:ext cx="8229599" cy="1111684"/>
          </a:xfrm>
          <a:prstGeom prst="rect">
            <a:avLst/>
          </a:prstGeom>
          <a:solidFill>
            <a:schemeClr val="accent5"/>
          </a:solidFill>
          <a:ln w="25400" cap="flat" cmpd="sng" algn="ctr">
            <a:solidFill>
              <a:schemeClr val="accent1"/>
            </a:solidFill>
            <a:prstDash val="solid"/>
            <a:miter lim="800000"/>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180975" indent="-180975" algn="l" rtl="0" eaLnBrk="1" fontAlgn="base" hangingPunct="1">
              <a:spcBef>
                <a:spcPct val="100000"/>
              </a:spcBef>
              <a:spcAft>
                <a:spcPct val="0"/>
              </a:spcAft>
              <a:buClr>
                <a:srgbClr val="0099FF"/>
              </a:buClr>
              <a:buFont typeface="Times" pitchFamily="18" charset="0"/>
              <a:buChar char="•"/>
              <a:defRPr sz="1800">
                <a:solidFill>
                  <a:schemeClr val="dk1"/>
                </a:solidFill>
                <a:latin typeface="Calibri" pitchFamily="34" charset="0"/>
                <a:ea typeface="+mn-ea"/>
                <a:cs typeface="+mn-cs"/>
              </a:defRPr>
            </a:lvl1pPr>
            <a:lvl2pPr marL="623888" indent="-174625" algn="l" rtl="0" eaLnBrk="1" fontAlgn="base" hangingPunct="1">
              <a:spcBef>
                <a:spcPct val="20000"/>
              </a:spcBef>
              <a:spcAft>
                <a:spcPct val="0"/>
              </a:spcAft>
              <a:buClr>
                <a:srgbClr val="0099FF"/>
              </a:buClr>
              <a:buFont typeface="Symbol" pitchFamily="18" charset="2"/>
              <a:buChar char="-"/>
              <a:defRPr sz="1600">
                <a:solidFill>
                  <a:schemeClr val="dk1"/>
                </a:solidFill>
                <a:latin typeface="Calibri" pitchFamily="34" charset="0"/>
                <a:ea typeface="+mn-ea"/>
                <a:cs typeface="+mn-cs"/>
              </a:defRPr>
            </a:lvl2pPr>
            <a:lvl3pPr marL="1074738" indent="-174625" algn="l" rtl="0" eaLnBrk="1" fontAlgn="base" hangingPunct="1">
              <a:spcBef>
                <a:spcPct val="30000"/>
              </a:spcBef>
              <a:spcAft>
                <a:spcPct val="0"/>
              </a:spcAft>
              <a:buClr>
                <a:srgbClr val="0099FF"/>
              </a:buClr>
              <a:buFont typeface="Courier New" pitchFamily="49" charset="0"/>
              <a:buChar char="o"/>
              <a:defRPr sz="1400">
                <a:solidFill>
                  <a:schemeClr val="dk1"/>
                </a:solidFill>
                <a:latin typeface="Calibri" pitchFamily="34" charset="0"/>
                <a:ea typeface="+mn-ea"/>
                <a:cs typeface="+mn-cs"/>
              </a:defRPr>
            </a:lvl3pPr>
            <a:lvl4pPr marL="1444625" indent="-190500" algn="l" rtl="0" eaLnBrk="1" fontAlgn="base" hangingPunct="1">
              <a:spcBef>
                <a:spcPct val="20000"/>
              </a:spcBef>
              <a:spcAft>
                <a:spcPct val="0"/>
              </a:spcAft>
              <a:buClr>
                <a:srgbClr val="0099FF"/>
              </a:buClr>
              <a:buFont typeface="Times" pitchFamily="18" charset="0"/>
              <a:buChar char="•"/>
              <a:defRPr sz="1200">
                <a:solidFill>
                  <a:schemeClr val="dk1"/>
                </a:solidFill>
                <a:latin typeface="Calibri" pitchFamily="34" charset="0"/>
                <a:ea typeface="+mn-ea"/>
                <a:cs typeface="+mn-cs"/>
              </a:defRPr>
            </a:lvl4pPr>
            <a:lvl5pPr marL="1814513" indent="-190500" algn="l" rtl="0" eaLnBrk="1" fontAlgn="base" hangingPunct="1">
              <a:spcBef>
                <a:spcPct val="20000"/>
              </a:spcBef>
              <a:spcAft>
                <a:spcPct val="0"/>
              </a:spcAft>
              <a:buClr>
                <a:srgbClr val="0099FF"/>
              </a:buClr>
              <a:buFont typeface="Times" pitchFamily="18" charset="0"/>
              <a:buChar char="-"/>
              <a:defRPr sz="1200">
                <a:solidFill>
                  <a:schemeClr val="dk1"/>
                </a:solidFill>
                <a:latin typeface="Calibri" pitchFamily="34" charset="0"/>
                <a:ea typeface="+mn-ea"/>
                <a:cs typeface="+mn-cs"/>
              </a:defRPr>
            </a:lvl5pPr>
            <a:lvl6pPr marL="2271713" indent="-190500" algn="l" rtl="0" eaLnBrk="1" fontAlgn="base" hangingPunct="1">
              <a:spcBef>
                <a:spcPct val="20000"/>
              </a:spcBef>
              <a:spcAft>
                <a:spcPct val="0"/>
              </a:spcAft>
              <a:buClr>
                <a:srgbClr val="0099FF"/>
              </a:buClr>
              <a:buFont typeface="Times" pitchFamily="18" charset="0"/>
              <a:buChar char="-"/>
              <a:defRPr sz="1800">
                <a:solidFill>
                  <a:schemeClr val="dk1"/>
                </a:solidFill>
                <a:latin typeface="+mn-lt"/>
                <a:ea typeface="+mn-ea"/>
                <a:cs typeface="+mn-cs"/>
              </a:defRPr>
            </a:lvl6pPr>
            <a:lvl7pPr marL="2728913" indent="-190500" algn="l" rtl="0" eaLnBrk="1" fontAlgn="base" hangingPunct="1">
              <a:spcBef>
                <a:spcPct val="20000"/>
              </a:spcBef>
              <a:spcAft>
                <a:spcPct val="0"/>
              </a:spcAft>
              <a:buClr>
                <a:srgbClr val="0099FF"/>
              </a:buClr>
              <a:buFont typeface="Times" pitchFamily="18" charset="0"/>
              <a:buChar char="-"/>
              <a:defRPr sz="1800">
                <a:solidFill>
                  <a:schemeClr val="dk1"/>
                </a:solidFill>
                <a:latin typeface="+mn-lt"/>
                <a:ea typeface="+mn-ea"/>
                <a:cs typeface="+mn-cs"/>
              </a:defRPr>
            </a:lvl7pPr>
            <a:lvl8pPr marL="3186113" indent="-190500" algn="l" rtl="0" eaLnBrk="1" fontAlgn="base" hangingPunct="1">
              <a:spcBef>
                <a:spcPct val="20000"/>
              </a:spcBef>
              <a:spcAft>
                <a:spcPct val="0"/>
              </a:spcAft>
              <a:buClr>
                <a:srgbClr val="0099FF"/>
              </a:buClr>
              <a:buFont typeface="Times" pitchFamily="18" charset="0"/>
              <a:buChar char="-"/>
              <a:defRPr sz="1800">
                <a:solidFill>
                  <a:schemeClr val="dk1"/>
                </a:solidFill>
                <a:latin typeface="+mn-lt"/>
                <a:ea typeface="+mn-ea"/>
                <a:cs typeface="+mn-cs"/>
              </a:defRPr>
            </a:lvl8pPr>
            <a:lvl9pPr marL="3643313" indent="-190500" algn="l" rtl="0" eaLnBrk="1" fontAlgn="base" hangingPunct="1">
              <a:spcBef>
                <a:spcPct val="20000"/>
              </a:spcBef>
              <a:spcAft>
                <a:spcPct val="0"/>
              </a:spcAft>
              <a:buClr>
                <a:srgbClr val="0099FF"/>
              </a:buClr>
              <a:buFont typeface="Times" pitchFamily="18" charset="0"/>
              <a:buChar char="-"/>
              <a:defRPr sz="1800">
                <a:solidFill>
                  <a:schemeClr val="dk1"/>
                </a:solidFill>
                <a:latin typeface="+mn-lt"/>
                <a:ea typeface="+mn-ea"/>
                <a:cs typeface="+mn-cs"/>
              </a:defRPr>
            </a:lvl9pPr>
          </a:lstStyle>
          <a:p>
            <a:pPr marL="0" indent="0">
              <a:lnSpc>
                <a:spcPct val="100000"/>
              </a:lnSpc>
              <a:spcBef>
                <a:spcPts val="960"/>
              </a:spcBef>
              <a:buNone/>
            </a:pPr>
            <a:r>
              <a:rPr lang="de-CH" b="0" spc="-50" dirty="0" err="1">
                <a:latin typeface="Calibri"/>
                <a:cs typeface="Calibri"/>
              </a:rPr>
              <a:t>Several</a:t>
            </a:r>
            <a:r>
              <a:rPr lang="de-CH" b="0" spc="-50" dirty="0">
                <a:latin typeface="Calibri"/>
                <a:cs typeface="Calibri"/>
              </a:rPr>
              <a:t> </a:t>
            </a:r>
            <a:r>
              <a:rPr lang="de-CH" b="0" spc="-50" dirty="0" err="1">
                <a:latin typeface="Calibri"/>
                <a:cs typeface="Calibri"/>
              </a:rPr>
              <a:t>softwares</a:t>
            </a:r>
            <a:r>
              <a:rPr lang="de-CH" b="0" spc="-50" dirty="0">
                <a:latin typeface="Calibri"/>
                <a:cs typeface="Calibri"/>
              </a:rPr>
              <a:t> </a:t>
            </a:r>
            <a:r>
              <a:rPr lang="de-CH" b="0" spc="-50" dirty="0" err="1">
                <a:latin typeface="Calibri"/>
                <a:cs typeface="Calibri"/>
              </a:rPr>
              <a:t>are</a:t>
            </a:r>
            <a:r>
              <a:rPr lang="de-CH" b="0" spc="-50" dirty="0">
                <a:latin typeface="Calibri"/>
                <a:cs typeface="Calibri"/>
              </a:rPr>
              <a:t> </a:t>
            </a:r>
            <a:r>
              <a:rPr lang="de-CH" b="0" spc="-50" dirty="0" err="1">
                <a:latin typeface="Calibri"/>
                <a:cs typeface="Calibri"/>
              </a:rPr>
              <a:t>available</a:t>
            </a:r>
            <a:r>
              <a:rPr lang="de-CH" b="0" spc="-50" dirty="0">
                <a:latin typeface="Calibri"/>
                <a:cs typeface="Calibri"/>
              </a:rPr>
              <a:t> </a:t>
            </a:r>
            <a:r>
              <a:rPr lang="en-GB" b="0" dirty="0">
                <a:latin typeface="Calibri"/>
                <a:cs typeface="Calibri"/>
              </a:rPr>
              <a:t>to</a:t>
            </a:r>
            <a:r>
              <a:rPr lang="en-GB" b="0" spc="-10" dirty="0">
                <a:latin typeface="Calibri"/>
                <a:cs typeface="Calibri"/>
              </a:rPr>
              <a:t> </a:t>
            </a:r>
            <a:r>
              <a:rPr lang="en-GB" b="0" dirty="0">
                <a:latin typeface="Calibri"/>
                <a:cs typeface="Calibri"/>
              </a:rPr>
              <a:t>do</a:t>
            </a:r>
            <a:r>
              <a:rPr lang="en-GB" b="0" spc="-10" dirty="0">
                <a:latin typeface="Calibri"/>
                <a:cs typeface="Calibri"/>
              </a:rPr>
              <a:t> </a:t>
            </a:r>
            <a:r>
              <a:rPr lang="en-GB" b="0" dirty="0">
                <a:latin typeface="Calibri"/>
                <a:cs typeface="Calibri"/>
              </a:rPr>
              <a:t>mapping</a:t>
            </a:r>
            <a:r>
              <a:rPr lang="en-GB" b="0" spc="-10" dirty="0">
                <a:latin typeface="Calibri"/>
                <a:cs typeface="Calibri"/>
              </a:rPr>
              <a:t> </a:t>
            </a:r>
            <a:r>
              <a:rPr lang="en-GB" b="0" dirty="0">
                <a:latin typeface="Calibri"/>
                <a:cs typeface="Calibri"/>
              </a:rPr>
              <a:t>and</a:t>
            </a:r>
            <a:r>
              <a:rPr lang="en-GB" b="0" spc="-10" dirty="0">
                <a:latin typeface="Calibri"/>
                <a:cs typeface="Calibri"/>
              </a:rPr>
              <a:t> calculate</a:t>
            </a:r>
            <a:r>
              <a:rPr lang="en-GB" b="0" spc="-5" dirty="0">
                <a:latin typeface="Calibri"/>
                <a:cs typeface="Calibri"/>
              </a:rPr>
              <a:t> </a:t>
            </a:r>
            <a:r>
              <a:rPr lang="en-GB" b="0" spc="-10" dirty="0">
                <a:latin typeface="Calibri"/>
                <a:cs typeface="Calibri"/>
              </a:rPr>
              <a:t>normalized</a:t>
            </a:r>
            <a:r>
              <a:rPr lang="en-GB" b="0" spc="500" dirty="0">
                <a:latin typeface="Calibri"/>
                <a:cs typeface="Calibri"/>
              </a:rPr>
              <a:t> </a:t>
            </a:r>
            <a:r>
              <a:rPr lang="en-GB" b="0" spc="-10" dirty="0">
                <a:latin typeface="Calibri"/>
                <a:cs typeface="Calibri"/>
              </a:rPr>
              <a:t>expression</a:t>
            </a:r>
            <a:r>
              <a:rPr lang="en-GB" b="0" spc="-30" dirty="0">
                <a:latin typeface="Calibri"/>
                <a:cs typeface="Calibri"/>
              </a:rPr>
              <a:t> </a:t>
            </a:r>
            <a:r>
              <a:rPr lang="en-GB" b="0" spc="-10" dirty="0">
                <a:latin typeface="Calibri"/>
                <a:cs typeface="Calibri"/>
              </a:rPr>
              <a:t>measurements</a:t>
            </a:r>
            <a:r>
              <a:rPr lang="en-GB" b="0" spc="-15" dirty="0">
                <a:latin typeface="Calibri"/>
                <a:cs typeface="Calibri"/>
              </a:rPr>
              <a:t> </a:t>
            </a:r>
            <a:r>
              <a:rPr lang="en-GB" b="0" dirty="0">
                <a:latin typeface="Calibri"/>
                <a:cs typeface="Calibri"/>
              </a:rPr>
              <a:t>across</a:t>
            </a:r>
            <a:r>
              <a:rPr lang="en-GB" b="0" spc="-10" dirty="0">
                <a:latin typeface="Calibri"/>
                <a:cs typeface="Calibri"/>
              </a:rPr>
              <a:t> different</a:t>
            </a:r>
            <a:r>
              <a:rPr lang="en-GB" b="0" spc="-15" dirty="0">
                <a:latin typeface="Calibri"/>
                <a:cs typeface="Calibri"/>
              </a:rPr>
              <a:t> </a:t>
            </a:r>
            <a:r>
              <a:rPr lang="en-GB" b="0" dirty="0">
                <a:latin typeface="Calibri"/>
                <a:cs typeface="Calibri"/>
              </a:rPr>
              <a:t>samples</a:t>
            </a:r>
            <a:r>
              <a:rPr lang="en-GB" b="0" spc="-15" dirty="0">
                <a:latin typeface="Calibri"/>
                <a:cs typeface="Calibri"/>
              </a:rPr>
              <a:t> </a:t>
            </a:r>
            <a:r>
              <a:rPr lang="en-GB" b="0" dirty="0">
                <a:latin typeface="Calibri"/>
                <a:cs typeface="Calibri"/>
              </a:rPr>
              <a:t>including</a:t>
            </a:r>
            <a:r>
              <a:rPr lang="en-GB" b="0" spc="-15" dirty="0">
                <a:latin typeface="Calibri"/>
                <a:cs typeface="Calibri"/>
              </a:rPr>
              <a:t> </a:t>
            </a:r>
            <a:r>
              <a:rPr lang="en-GB" b="0" dirty="0">
                <a:latin typeface="Calibri"/>
                <a:cs typeface="Calibri"/>
              </a:rPr>
              <a:t>Bowtie</a:t>
            </a:r>
            <a:r>
              <a:rPr lang="en-GB" b="0" spc="-15" dirty="0">
                <a:latin typeface="Calibri"/>
                <a:cs typeface="Calibri"/>
              </a:rPr>
              <a:t> </a:t>
            </a:r>
            <a:r>
              <a:rPr lang="en-GB" b="0" dirty="0">
                <a:latin typeface="Calibri"/>
                <a:cs typeface="Calibri"/>
              </a:rPr>
              <a:t>and</a:t>
            </a:r>
            <a:r>
              <a:rPr lang="en-GB" b="0" spc="-15" dirty="0">
                <a:latin typeface="Calibri"/>
                <a:cs typeface="Calibri"/>
              </a:rPr>
              <a:t> </a:t>
            </a:r>
            <a:r>
              <a:rPr lang="en-GB" b="0" spc="-10" dirty="0">
                <a:latin typeface="Calibri"/>
                <a:cs typeface="Calibri"/>
              </a:rPr>
              <a:t>Cufflinks</a:t>
            </a:r>
          </a:p>
          <a:p>
            <a:pPr marL="0" indent="0">
              <a:lnSpc>
                <a:spcPct val="100000"/>
              </a:lnSpc>
              <a:spcBef>
                <a:spcPts val="960"/>
              </a:spcBef>
              <a:buNone/>
            </a:pPr>
            <a:r>
              <a:rPr lang="en-GB" b="0" kern="0" spc="-10" dirty="0">
                <a:latin typeface="Calibri"/>
                <a:cs typeface="Calibri"/>
              </a:rPr>
              <a:t>But also implemented in several standardized workflows</a:t>
            </a:r>
            <a:endParaRPr lang="de-CH" b="0" kern="0" spc="-10" dirty="0">
              <a:latin typeface="Calibri"/>
              <a:cs typeface="Calibri"/>
            </a:endParaRPr>
          </a:p>
          <a:p>
            <a:pPr marL="0" indent="0">
              <a:lnSpc>
                <a:spcPct val="100000"/>
              </a:lnSpc>
              <a:spcBef>
                <a:spcPts val="960"/>
              </a:spcBef>
              <a:buNone/>
            </a:pPr>
            <a:endParaRPr lang="en-CH" b="0" i="1" kern="0" spc="-10" dirty="0">
              <a:latin typeface="Calibri"/>
              <a:cs typeface="Calibri"/>
            </a:endParaRPr>
          </a:p>
          <a:p>
            <a:pPr marL="0" indent="0">
              <a:lnSpc>
                <a:spcPct val="100000"/>
              </a:lnSpc>
              <a:spcBef>
                <a:spcPts val="960"/>
              </a:spcBef>
              <a:buNone/>
            </a:pPr>
            <a:endParaRPr lang="en-CH" b="0" i="1" kern="0" spc="-10" dirty="0">
              <a:latin typeface="Calibri"/>
              <a:cs typeface="Calibri"/>
            </a:endParaRPr>
          </a:p>
          <a:p>
            <a:pPr marL="0" indent="0">
              <a:lnSpc>
                <a:spcPct val="100000"/>
              </a:lnSpc>
              <a:spcBef>
                <a:spcPts val="960"/>
              </a:spcBef>
              <a:buNone/>
            </a:pPr>
            <a:endParaRPr lang="de-CH" b="0" dirty="0">
              <a:latin typeface="Calibri"/>
              <a:cs typeface="Calibri"/>
            </a:endParaRPr>
          </a:p>
        </p:txBody>
      </p:sp>
    </p:spTree>
    <p:extLst>
      <p:ext uri="{BB962C8B-B14F-4D97-AF65-F5344CB8AC3E}">
        <p14:creationId xmlns:p14="http://schemas.microsoft.com/office/powerpoint/2010/main" val="18673801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1">
            <a:extLst>
              <a:ext uri="{FF2B5EF4-FFF2-40B4-BE49-F238E27FC236}">
                <a16:creationId xmlns:a16="http://schemas.microsoft.com/office/drawing/2014/main" id="{0F23193D-BF24-A760-2F43-34FCE8BD639E}"/>
              </a:ext>
            </a:extLst>
          </p:cNvPr>
          <p:cNvSpPr txBox="1">
            <a:spLocks/>
          </p:cNvSpPr>
          <p:nvPr/>
        </p:nvSpPr>
        <p:spPr bwMode="auto">
          <a:xfrm>
            <a:off x="5725716" y="4517587"/>
            <a:ext cx="2889381" cy="1688381"/>
          </a:xfrm>
          <a:prstGeom prst="rect">
            <a:avLst/>
          </a:prstGeom>
          <a:ln w="25400" cap="flat" cmpd="sng" algn="ctr">
            <a:solidFill>
              <a:schemeClr val="accent1"/>
            </a:solidFill>
            <a:prstDash val="solid"/>
            <a:miter lim="800000"/>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180975" indent="-180975" algn="l" rtl="0" eaLnBrk="1" fontAlgn="base" hangingPunct="1">
              <a:spcBef>
                <a:spcPct val="100000"/>
              </a:spcBef>
              <a:spcAft>
                <a:spcPct val="0"/>
              </a:spcAft>
              <a:buClr>
                <a:srgbClr val="0099FF"/>
              </a:buClr>
              <a:buFont typeface="Times" pitchFamily="18" charset="0"/>
              <a:buChar char="•"/>
              <a:defRPr sz="1800">
                <a:solidFill>
                  <a:schemeClr val="dk1"/>
                </a:solidFill>
                <a:latin typeface="Calibri" pitchFamily="34" charset="0"/>
                <a:ea typeface="+mn-ea"/>
                <a:cs typeface="+mn-cs"/>
              </a:defRPr>
            </a:lvl1pPr>
            <a:lvl2pPr marL="623888" indent="-174625" algn="l" rtl="0" eaLnBrk="1" fontAlgn="base" hangingPunct="1">
              <a:spcBef>
                <a:spcPct val="20000"/>
              </a:spcBef>
              <a:spcAft>
                <a:spcPct val="0"/>
              </a:spcAft>
              <a:buClr>
                <a:srgbClr val="0099FF"/>
              </a:buClr>
              <a:buFont typeface="Symbol" pitchFamily="18" charset="2"/>
              <a:buChar char="-"/>
              <a:defRPr sz="1600">
                <a:solidFill>
                  <a:schemeClr val="dk1"/>
                </a:solidFill>
                <a:latin typeface="Calibri" pitchFamily="34" charset="0"/>
                <a:ea typeface="+mn-ea"/>
                <a:cs typeface="+mn-cs"/>
              </a:defRPr>
            </a:lvl2pPr>
            <a:lvl3pPr marL="1074738" indent="-174625" algn="l" rtl="0" eaLnBrk="1" fontAlgn="base" hangingPunct="1">
              <a:spcBef>
                <a:spcPct val="30000"/>
              </a:spcBef>
              <a:spcAft>
                <a:spcPct val="0"/>
              </a:spcAft>
              <a:buClr>
                <a:srgbClr val="0099FF"/>
              </a:buClr>
              <a:buFont typeface="Courier New" pitchFamily="49" charset="0"/>
              <a:buChar char="o"/>
              <a:defRPr sz="1400">
                <a:solidFill>
                  <a:schemeClr val="dk1"/>
                </a:solidFill>
                <a:latin typeface="Calibri" pitchFamily="34" charset="0"/>
                <a:ea typeface="+mn-ea"/>
                <a:cs typeface="+mn-cs"/>
              </a:defRPr>
            </a:lvl3pPr>
            <a:lvl4pPr marL="1444625" indent="-190500" algn="l" rtl="0" eaLnBrk="1" fontAlgn="base" hangingPunct="1">
              <a:spcBef>
                <a:spcPct val="20000"/>
              </a:spcBef>
              <a:spcAft>
                <a:spcPct val="0"/>
              </a:spcAft>
              <a:buClr>
                <a:srgbClr val="0099FF"/>
              </a:buClr>
              <a:buFont typeface="Times" pitchFamily="18" charset="0"/>
              <a:buChar char="•"/>
              <a:defRPr sz="1200">
                <a:solidFill>
                  <a:schemeClr val="dk1"/>
                </a:solidFill>
                <a:latin typeface="Calibri" pitchFamily="34" charset="0"/>
                <a:ea typeface="+mn-ea"/>
                <a:cs typeface="+mn-cs"/>
              </a:defRPr>
            </a:lvl4pPr>
            <a:lvl5pPr marL="1814513" indent="-190500" algn="l" rtl="0" eaLnBrk="1" fontAlgn="base" hangingPunct="1">
              <a:spcBef>
                <a:spcPct val="20000"/>
              </a:spcBef>
              <a:spcAft>
                <a:spcPct val="0"/>
              </a:spcAft>
              <a:buClr>
                <a:srgbClr val="0099FF"/>
              </a:buClr>
              <a:buFont typeface="Times" pitchFamily="18" charset="0"/>
              <a:buChar char="-"/>
              <a:defRPr sz="1200">
                <a:solidFill>
                  <a:schemeClr val="dk1"/>
                </a:solidFill>
                <a:latin typeface="Calibri" pitchFamily="34" charset="0"/>
                <a:ea typeface="+mn-ea"/>
                <a:cs typeface="+mn-cs"/>
              </a:defRPr>
            </a:lvl5pPr>
            <a:lvl6pPr marL="2271713" indent="-190500" algn="l" rtl="0" eaLnBrk="1" fontAlgn="base" hangingPunct="1">
              <a:spcBef>
                <a:spcPct val="20000"/>
              </a:spcBef>
              <a:spcAft>
                <a:spcPct val="0"/>
              </a:spcAft>
              <a:buClr>
                <a:srgbClr val="0099FF"/>
              </a:buClr>
              <a:buFont typeface="Times" pitchFamily="18" charset="0"/>
              <a:buChar char="-"/>
              <a:defRPr sz="1800">
                <a:solidFill>
                  <a:schemeClr val="dk1"/>
                </a:solidFill>
                <a:latin typeface="+mn-lt"/>
                <a:ea typeface="+mn-ea"/>
                <a:cs typeface="+mn-cs"/>
              </a:defRPr>
            </a:lvl6pPr>
            <a:lvl7pPr marL="2728913" indent="-190500" algn="l" rtl="0" eaLnBrk="1" fontAlgn="base" hangingPunct="1">
              <a:spcBef>
                <a:spcPct val="20000"/>
              </a:spcBef>
              <a:spcAft>
                <a:spcPct val="0"/>
              </a:spcAft>
              <a:buClr>
                <a:srgbClr val="0099FF"/>
              </a:buClr>
              <a:buFont typeface="Times" pitchFamily="18" charset="0"/>
              <a:buChar char="-"/>
              <a:defRPr sz="1800">
                <a:solidFill>
                  <a:schemeClr val="dk1"/>
                </a:solidFill>
                <a:latin typeface="+mn-lt"/>
                <a:ea typeface="+mn-ea"/>
                <a:cs typeface="+mn-cs"/>
              </a:defRPr>
            </a:lvl7pPr>
            <a:lvl8pPr marL="3186113" indent="-190500" algn="l" rtl="0" eaLnBrk="1" fontAlgn="base" hangingPunct="1">
              <a:spcBef>
                <a:spcPct val="20000"/>
              </a:spcBef>
              <a:spcAft>
                <a:spcPct val="0"/>
              </a:spcAft>
              <a:buClr>
                <a:srgbClr val="0099FF"/>
              </a:buClr>
              <a:buFont typeface="Times" pitchFamily="18" charset="0"/>
              <a:buChar char="-"/>
              <a:defRPr sz="1800">
                <a:solidFill>
                  <a:schemeClr val="dk1"/>
                </a:solidFill>
                <a:latin typeface="+mn-lt"/>
                <a:ea typeface="+mn-ea"/>
                <a:cs typeface="+mn-cs"/>
              </a:defRPr>
            </a:lvl8pPr>
            <a:lvl9pPr marL="3643313" indent="-190500" algn="l" rtl="0" eaLnBrk="1" fontAlgn="base" hangingPunct="1">
              <a:spcBef>
                <a:spcPct val="20000"/>
              </a:spcBef>
              <a:spcAft>
                <a:spcPct val="0"/>
              </a:spcAft>
              <a:buClr>
                <a:srgbClr val="0099FF"/>
              </a:buClr>
              <a:buFont typeface="Times" pitchFamily="18" charset="0"/>
              <a:buChar char="-"/>
              <a:defRPr sz="1800">
                <a:solidFill>
                  <a:schemeClr val="dk1"/>
                </a:solidFill>
                <a:latin typeface="+mn-lt"/>
                <a:ea typeface="+mn-ea"/>
                <a:cs typeface="+mn-cs"/>
              </a:defRPr>
            </a:lvl9pPr>
          </a:lstStyle>
          <a:p>
            <a:pPr>
              <a:lnSpc>
                <a:spcPct val="100000"/>
              </a:lnSpc>
              <a:spcBef>
                <a:spcPts val="960"/>
              </a:spcBef>
            </a:pPr>
            <a:r>
              <a:rPr lang="de-CH" b="0" kern="0" dirty="0"/>
              <a:t>Mapping </a:t>
            </a:r>
            <a:r>
              <a:rPr lang="de-CH" b="0" kern="0" dirty="0" err="1"/>
              <a:t>transcripts</a:t>
            </a:r>
            <a:r>
              <a:rPr lang="de-CH" b="0" kern="0" dirty="0"/>
              <a:t> </a:t>
            </a:r>
            <a:r>
              <a:rPr lang="de-CH" b="0" kern="0" dirty="0" err="1"/>
              <a:t>into</a:t>
            </a:r>
            <a:r>
              <a:rPr lang="de-CH" b="0" kern="0" dirty="0"/>
              <a:t> </a:t>
            </a:r>
            <a:r>
              <a:rPr lang="de-CH" b="0" kern="0" dirty="0" err="1"/>
              <a:t>more</a:t>
            </a:r>
            <a:r>
              <a:rPr lang="de-CH" b="0" kern="0" dirty="0"/>
              <a:t> </a:t>
            </a:r>
            <a:r>
              <a:rPr lang="de-CH" b="0" kern="0" dirty="0" err="1"/>
              <a:t>general</a:t>
            </a:r>
            <a:r>
              <a:rPr lang="de-CH" b="0" kern="0" dirty="0"/>
              <a:t> </a:t>
            </a:r>
            <a:r>
              <a:rPr lang="de-CH" b="0" kern="0" dirty="0" err="1"/>
              <a:t>functions</a:t>
            </a:r>
            <a:r>
              <a:rPr lang="de-CH" b="0" kern="0" dirty="0"/>
              <a:t> – </a:t>
            </a:r>
            <a:r>
              <a:rPr lang="de-CH" b="0" kern="0" dirty="0" err="1"/>
              <a:t>transcripts</a:t>
            </a:r>
            <a:r>
              <a:rPr lang="de-CH" b="0" kern="0" dirty="0"/>
              <a:t> </a:t>
            </a:r>
            <a:r>
              <a:rPr lang="de-CH" b="0" kern="0" dirty="0" err="1"/>
              <a:t>might</a:t>
            </a:r>
            <a:r>
              <a:rPr lang="de-CH" b="0" kern="0" dirty="0"/>
              <a:t> not </a:t>
            </a:r>
            <a:r>
              <a:rPr lang="de-CH" b="0" kern="0" dirty="0" err="1"/>
              <a:t>be</a:t>
            </a:r>
            <a:r>
              <a:rPr lang="de-CH" b="0" kern="0" dirty="0"/>
              <a:t> </a:t>
            </a:r>
            <a:r>
              <a:rPr lang="de-CH" b="0" kern="0" dirty="0" err="1"/>
              <a:t>important</a:t>
            </a:r>
            <a:r>
              <a:rPr lang="de-CH" b="0" kern="0" dirty="0"/>
              <a:t> but </a:t>
            </a:r>
            <a:r>
              <a:rPr lang="de-CH" b="0" kern="0" dirty="0" err="1"/>
              <a:t>might</a:t>
            </a:r>
            <a:r>
              <a:rPr lang="de-CH" b="0" kern="0" dirty="0"/>
              <a:t> code </a:t>
            </a:r>
            <a:r>
              <a:rPr lang="de-CH" b="0" kern="0" dirty="0" err="1"/>
              <a:t>for</a:t>
            </a:r>
            <a:r>
              <a:rPr lang="de-CH" b="0" kern="0" dirty="0"/>
              <a:t> </a:t>
            </a:r>
            <a:r>
              <a:rPr lang="de-CH" b="0" kern="0" dirty="0" err="1"/>
              <a:t>similar</a:t>
            </a:r>
            <a:r>
              <a:rPr lang="de-CH" b="0" kern="0" dirty="0"/>
              <a:t> </a:t>
            </a:r>
            <a:r>
              <a:rPr lang="de-CH" b="0" kern="0" dirty="0" err="1"/>
              <a:t>functions</a:t>
            </a:r>
            <a:endParaRPr lang="de-CH" b="0" kern="0" dirty="0"/>
          </a:p>
        </p:txBody>
      </p:sp>
      <p:pic>
        <p:nvPicPr>
          <p:cNvPr id="6" name="Picture 1" descr="page17image27034432">
            <a:extLst>
              <a:ext uri="{FF2B5EF4-FFF2-40B4-BE49-F238E27FC236}">
                <a16:creationId xmlns:a16="http://schemas.microsoft.com/office/drawing/2014/main" id="{B882BFED-4891-57DA-C869-A0168ADA4E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058" y="1772816"/>
            <a:ext cx="5367658" cy="4464496"/>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48B04403-50E8-6717-60BC-E03E2407770B}"/>
              </a:ext>
            </a:extLst>
          </p:cNvPr>
          <p:cNvSpPr txBox="1">
            <a:spLocks/>
          </p:cNvSpPr>
          <p:nvPr/>
        </p:nvSpPr>
        <p:spPr bwMode="auto">
          <a:xfrm>
            <a:off x="457200" y="834121"/>
            <a:ext cx="8229600" cy="523220"/>
          </a:xfrm>
          <a:prstGeom prst="rect">
            <a:avLst/>
          </a:prstGeom>
          <a:ln w="25400" cap="flat" cmpd="sng" algn="ctr">
            <a:solidFill>
              <a:schemeClr val="accent1">
                <a:shade val="50000"/>
              </a:schemeClr>
            </a:solidFill>
            <a:prstDash val="solid"/>
            <a:miter lim="800000"/>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spAutoFit/>
          </a:bodyPr>
          <a:lstStyle>
            <a:lvl1pPr algn="l" rtl="0" eaLnBrk="1" fontAlgn="base" hangingPunct="1">
              <a:spcBef>
                <a:spcPct val="0"/>
              </a:spcBef>
              <a:spcAft>
                <a:spcPct val="0"/>
              </a:spcAft>
              <a:defRPr sz="2000" b="1">
                <a:solidFill>
                  <a:schemeClr val="lt1"/>
                </a:solidFill>
                <a:latin typeface="Calibri" pitchFamily="34" charset="0"/>
                <a:ea typeface="+mn-ea"/>
                <a:cs typeface="+mn-cs"/>
              </a:defRPr>
            </a:lvl1pPr>
            <a:lvl2pPr algn="l" rtl="0" eaLnBrk="1" fontAlgn="base" hangingPunct="1">
              <a:spcBef>
                <a:spcPct val="0"/>
              </a:spcBef>
              <a:spcAft>
                <a:spcPct val="0"/>
              </a:spcAft>
              <a:defRPr sz="1600" b="1">
                <a:solidFill>
                  <a:schemeClr val="lt1"/>
                </a:solidFill>
                <a:latin typeface="+mn-lt"/>
                <a:ea typeface="+mn-ea"/>
                <a:cs typeface="+mn-cs"/>
              </a:defRPr>
            </a:lvl2pPr>
            <a:lvl3pPr algn="l" rtl="0" eaLnBrk="1" fontAlgn="base" hangingPunct="1">
              <a:spcBef>
                <a:spcPct val="0"/>
              </a:spcBef>
              <a:spcAft>
                <a:spcPct val="0"/>
              </a:spcAft>
              <a:defRPr sz="1600" b="1">
                <a:solidFill>
                  <a:schemeClr val="lt1"/>
                </a:solidFill>
                <a:latin typeface="+mn-lt"/>
                <a:ea typeface="+mn-ea"/>
                <a:cs typeface="+mn-cs"/>
              </a:defRPr>
            </a:lvl3pPr>
            <a:lvl4pPr algn="l" rtl="0" eaLnBrk="1" fontAlgn="base" hangingPunct="1">
              <a:spcBef>
                <a:spcPct val="0"/>
              </a:spcBef>
              <a:spcAft>
                <a:spcPct val="0"/>
              </a:spcAft>
              <a:defRPr sz="1600" b="1">
                <a:solidFill>
                  <a:schemeClr val="lt1"/>
                </a:solidFill>
                <a:latin typeface="+mn-lt"/>
                <a:ea typeface="+mn-ea"/>
                <a:cs typeface="+mn-cs"/>
              </a:defRPr>
            </a:lvl4pPr>
            <a:lvl5pPr algn="l" rtl="0" eaLnBrk="1" fontAlgn="base" hangingPunct="1">
              <a:spcBef>
                <a:spcPct val="0"/>
              </a:spcBef>
              <a:spcAft>
                <a:spcPct val="0"/>
              </a:spcAft>
              <a:defRPr sz="1600" b="1">
                <a:solidFill>
                  <a:schemeClr val="lt1"/>
                </a:solidFill>
                <a:latin typeface="+mn-lt"/>
                <a:ea typeface="+mn-ea"/>
                <a:cs typeface="+mn-cs"/>
              </a:defRPr>
            </a:lvl5pPr>
            <a:lvl6pPr marL="457200" algn="l" rtl="0" eaLnBrk="1" fontAlgn="base" hangingPunct="1">
              <a:spcBef>
                <a:spcPct val="0"/>
              </a:spcBef>
              <a:spcAft>
                <a:spcPct val="0"/>
              </a:spcAft>
              <a:defRPr sz="1600" b="1">
                <a:solidFill>
                  <a:schemeClr val="lt1"/>
                </a:solidFill>
                <a:latin typeface="+mn-lt"/>
                <a:ea typeface="+mn-ea"/>
                <a:cs typeface="+mn-cs"/>
              </a:defRPr>
            </a:lvl6pPr>
            <a:lvl7pPr marL="914400" algn="l" rtl="0" eaLnBrk="1" fontAlgn="base" hangingPunct="1">
              <a:spcBef>
                <a:spcPct val="0"/>
              </a:spcBef>
              <a:spcAft>
                <a:spcPct val="0"/>
              </a:spcAft>
              <a:defRPr sz="1600" b="1">
                <a:solidFill>
                  <a:schemeClr val="lt1"/>
                </a:solidFill>
                <a:latin typeface="+mn-lt"/>
                <a:ea typeface="+mn-ea"/>
                <a:cs typeface="+mn-cs"/>
              </a:defRPr>
            </a:lvl7pPr>
            <a:lvl8pPr marL="1371600" algn="l" rtl="0" eaLnBrk="1" fontAlgn="base" hangingPunct="1">
              <a:spcBef>
                <a:spcPct val="0"/>
              </a:spcBef>
              <a:spcAft>
                <a:spcPct val="0"/>
              </a:spcAft>
              <a:defRPr sz="1600" b="1">
                <a:solidFill>
                  <a:schemeClr val="lt1"/>
                </a:solidFill>
                <a:latin typeface="+mn-lt"/>
                <a:ea typeface="+mn-ea"/>
                <a:cs typeface="+mn-cs"/>
              </a:defRPr>
            </a:lvl8pPr>
            <a:lvl9pPr marL="1828800" algn="l" rtl="0" eaLnBrk="1" fontAlgn="base" hangingPunct="1">
              <a:spcBef>
                <a:spcPct val="0"/>
              </a:spcBef>
              <a:spcAft>
                <a:spcPct val="0"/>
              </a:spcAft>
              <a:defRPr sz="1600" b="1">
                <a:solidFill>
                  <a:schemeClr val="lt1"/>
                </a:solidFill>
                <a:latin typeface="+mn-lt"/>
                <a:ea typeface="+mn-ea"/>
                <a:cs typeface="+mn-cs"/>
              </a:defRPr>
            </a:lvl9pPr>
          </a:lstStyle>
          <a:p>
            <a:pPr algn="ctr">
              <a:lnSpc>
                <a:spcPct val="100000"/>
              </a:lnSpc>
            </a:pPr>
            <a:r>
              <a:rPr lang="de-CH" sz="2800" kern="0" dirty="0" err="1"/>
              <a:t>Functional</a:t>
            </a:r>
            <a:r>
              <a:rPr lang="de-CH" sz="2800" kern="0" dirty="0"/>
              <a:t> </a:t>
            </a:r>
            <a:r>
              <a:rPr lang="de-CH" sz="2800" kern="0" dirty="0" err="1"/>
              <a:t>annotation</a:t>
            </a:r>
            <a:r>
              <a:rPr lang="de-CH" sz="2800" kern="0" dirty="0"/>
              <a:t>/</a:t>
            </a:r>
            <a:r>
              <a:rPr lang="de-CH" sz="2800" kern="0" dirty="0" err="1"/>
              <a:t>stratification</a:t>
            </a:r>
            <a:endParaRPr lang="en-US" sz="2800" kern="0" dirty="0"/>
          </a:p>
        </p:txBody>
      </p:sp>
      <p:sp>
        <p:nvSpPr>
          <p:cNvPr id="3" name="Content Placeholder 11">
            <a:extLst>
              <a:ext uri="{FF2B5EF4-FFF2-40B4-BE49-F238E27FC236}">
                <a16:creationId xmlns:a16="http://schemas.microsoft.com/office/drawing/2014/main" id="{B6115283-63B2-647F-567E-69F414F85946}"/>
              </a:ext>
            </a:extLst>
          </p:cNvPr>
          <p:cNvSpPr txBox="1">
            <a:spLocks/>
          </p:cNvSpPr>
          <p:nvPr/>
        </p:nvSpPr>
        <p:spPr bwMode="auto">
          <a:xfrm>
            <a:off x="5725716" y="2846627"/>
            <a:ext cx="2889381" cy="1271108"/>
          </a:xfrm>
          <a:prstGeom prst="rect">
            <a:avLst/>
          </a:prstGeom>
          <a:ln w="25400" cap="flat" cmpd="sng" algn="ctr">
            <a:solidFill>
              <a:schemeClr val="accent1"/>
            </a:solidFill>
            <a:prstDash val="solid"/>
            <a:miter lim="800000"/>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180975" indent="-180975" algn="l" rtl="0" eaLnBrk="1" fontAlgn="base" hangingPunct="1">
              <a:spcBef>
                <a:spcPct val="100000"/>
              </a:spcBef>
              <a:spcAft>
                <a:spcPct val="0"/>
              </a:spcAft>
              <a:buClr>
                <a:srgbClr val="0099FF"/>
              </a:buClr>
              <a:buFont typeface="Times" pitchFamily="18" charset="0"/>
              <a:buChar char="•"/>
              <a:defRPr sz="1800">
                <a:solidFill>
                  <a:schemeClr val="dk1"/>
                </a:solidFill>
                <a:latin typeface="Calibri" pitchFamily="34" charset="0"/>
                <a:ea typeface="+mn-ea"/>
                <a:cs typeface="+mn-cs"/>
              </a:defRPr>
            </a:lvl1pPr>
            <a:lvl2pPr marL="623888" indent="-174625" algn="l" rtl="0" eaLnBrk="1" fontAlgn="base" hangingPunct="1">
              <a:spcBef>
                <a:spcPct val="20000"/>
              </a:spcBef>
              <a:spcAft>
                <a:spcPct val="0"/>
              </a:spcAft>
              <a:buClr>
                <a:srgbClr val="0099FF"/>
              </a:buClr>
              <a:buFont typeface="Symbol" pitchFamily="18" charset="2"/>
              <a:buChar char="-"/>
              <a:defRPr sz="1600">
                <a:solidFill>
                  <a:schemeClr val="dk1"/>
                </a:solidFill>
                <a:latin typeface="Calibri" pitchFamily="34" charset="0"/>
                <a:ea typeface="+mn-ea"/>
                <a:cs typeface="+mn-cs"/>
              </a:defRPr>
            </a:lvl2pPr>
            <a:lvl3pPr marL="1074738" indent="-174625" algn="l" rtl="0" eaLnBrk="1" fontAlgn="base" hangingPunct="1">
              <a:spcBef>
                <a:spcPct val="30000"/>
              </a:spcBef>
              <a:spcAft>
                <a:spcPct val="0"/>
              </a:spcAft>
              <a:buClr>
                <a:srgbClr val="0099FF"/>
              </a:buClr>
              <a:buFont typeface="Courier New" pitchFamily="49" charset="0"/>
              <a:buChar char="o"/>
              <a:defRPr sz="1400">
                <a:solidFill>
                  <a:schemeClr val="dk1"/>
                </a:solidFill>
                <a:latin typeface="Calibri" pitchFamily="34" charset="0"/>
                <a:ea typeface="+mn-ea"/>
                <a:cs typeface="+mn-cs"/>
              </a:defRPr>
            </a:lvl3pPr>
            <a:lvl4pPr marL="1444625" indent="-190500" algn="l" rtl="0" eaLnBrk="1" fontAlgn="base" hangingPunct="1">
              <a:spcBef>
                <a:spcPct val="20000"/>
              </a:spcBef>
              <a:spcAft>
                <a:spcPct val="0"/>
              </a:spcAft>
              <a:buClr>
                <a:srgbClr val="0099FF"/>
              </a:buClr>
              <a:buFont typeface="Times" pitchFamily="18" charset="0"/>
              <a:buChar char="•"/>
              <a:defRPr sz="1200">
                <a:solidFill>
                  <a:schemeClr val="dk1"/>
                </a:solidFill>
                <a:latin typeface="Calibri" pitchFamily="34" charset="0"/>
                <a:ea typeface="+mn-ea"/>
                <a:cs typeface="+mn-cs"/>
              </a:defRPr>
            </a:lvl4pPr>
            <a:lvl5pPr marL="1814513" indent="-190500" algn="l" rtl="0" eaLnBrk="1" fontAlgn="base" hangingPunct="1">
              <a:spcBef>
                <a:spcPct val="20000"/>
              </a:spcBef>
              <a:spcAft>
                <a:spcPct val="0"/>
              </a:spcAft>
              <a:buClr>
                <a:srgbClr val="0099FF"/>
              </a:buClr>
              <a:buFont typeface="Times" pitchFamily="18" charset="0"/>
              <a:buChar char="-"/>
              <a:defRPr sz="1200">
                <a:solidFill>
                  <a:schemeClr val="dk1"/>
                </a:solidFill>
                <a:latin typeface="Calibri" pitchFamily="34" charset="0"/>
                <a:ea typeface="+mn-ea"/>
                <a:cs typeface="+mn-cs"/>
              </a:defRPr>
            </a:lvl5pPr>
            <a:lvl6pPr marL="2271713" indent="-190500" algn="l" rtl="0" eaLnBrk="1" fontAlgn="base" hangingPunct="1">
              <a:spcBef>
                <a:spcPct val="20000"/>
              </a:spcBef>
              <a:spcAft>
                <a:spcPct val="0"/>
              </a:spcAft>
              <a:buClr>
                <a:srgbClr val="0099FF"/>
              </a:buClr>
              <a:buFont typeface="Times" pitchFamily="18" charset="0"/>
              <a:buChar char="-"/>
              <a:defRPr sz="1800">
                <a:solidFill>
                  <a:schemeClr val="dk1"/>
                </a:solidFill>
                <a:latin typeface="+mn-lt"/>
                <a:ea typeface="+mn-ea"/>
                <a:cs typeface="+mn-cs"/>
              </a:defRPr>
            </a:lvl6pPr>
            <a:lvl7pPr marL="2728913" indent="-190500" algn="l" rtl="0" eaLnBrk="1" fontAlgn="base" hangingPunct="1">
              <a:spcBef>
                <a:spcPct val="20000"/>
              </a:spcBef>
              <a:spcAft>
                <a:spcPct val="0"/>
              </a:spcAft>
              <a:buClr>
                <a:srgbClr val="0099FF"/>
              </a:buClr>
              <a:buFont typeface="Times" pitchFamily="18" charset="0"/>
              <a:buChar char="-"/>
              <a:defRPr sz="1800">
                <a:solidFill>
                  <a:schemeClr val="dk1"/>
                </a:solidFill>
                <a:latin typeface="+mn-lt"/>
                <a:ea typeface="+mn-ea"/>
                <a:cs typeface="+mn-cs"/>
              </a:defRPr>
            </a:lvl7pPr>
            <a:lvl8pPr marL="3186113" indent="-190500" algn="l" rtl="0" eaLnBrk="1" fontAlgn="base" hangingPunct="1">
              <a:spcBef>
                <a:spcPct val="20000"/>
              </a:spcBef>
              <a:spcAft>
                <a:spcPct val="0"/>
              </a:spcAft>
              <a:buClr>
                <a:srgbClr val="0099FF"/>
              </a:buClr>
              <a:buFont typeface="Times" pitchFamily="18" charset="0"/>
              <a:buChar char="-"/>
              <a:defRPr sz="1800">
                <a:solidFill>
                  <a:schemeClr val="dk1"/>
                </a:solidFill>
                <a:latin typeface="+mn-lt"/>
                <a:ea typeface="+mn-ea"/>
                <a:cs typeface="+mn-cs"/>
              </a:defRPr>
            </a:lvl8pPr>
            <a:lvl9pPr marL="3643313" indent="-190500" algn="l" rtl="0" eaLnBrk="1" fontAlgn="base" hangingPunct="1">
              <a:spcBef>
                <a:spcPct val="20000"/>
              </a:spcBef>
              <a:spcAft>
                <a:spcPct val="0"/>
              </a:spcAft>
              <a:buClr>
                <a:srgbClr val="0099FF"/>
              </a:buClr>
              <a:buFont typeface="Times" pitchFamily="18" charset="0"/>
              <a:buChar char="-"/>
              <a:defRPr sz="1800">
                <a:solidFill>
                  <a:schemeClr val="dk1"/>
                </a:solidFill>
                <a:latin typeface="+mn-lt"/>
                <a:ea typeface="+mn-ea"/>
                <a:cs typeface="+mn-cs"/>
              </a:defRPr>
            </a:lvl9pPr>
          </a:lstStyle>
          <a:p>
            <a:pPr>
              <a:lnSpc>
                <a:spcPct val="100000"/>
              </a:lnSpc>
              <a:spcBef>
                <a:spcPts val="960"/>
              </a:spcBef>
            </a:pPr>
            <a:r>
              <a:rPr lang="en-CH" b="0" kern="0" dirty="0"/>
              <a:t>Gene Ontology Annotation can help statify functions assigned to transcripts: EggNOG, OMA, Pannzer2</a:t>
            </a:r>
          </a:p>
        </p:txBody>
      </p:sp>
      <p:sp>
        <p:nvSpPr>
          <p:cNvPr id="8" name="Content Placeholder 11">
            <a:extLst>
              <a:ext uri="{FF2B5EF4-FFF2-40B4-BE49-F238E27FC236}">
                <a16:creationId xmlns:a16="http://schemas.microsoft.com/office/drawing/2014/main" id="{06C71463-FBD8-AB45-A6B1-D1AB6B61D4D9}"/>
              </a:ext>
            </a:extLst>
          </p:cNvPr>
          <p:cNvSpPr txBox="1">
            <a:spLocks/>
          </p:cNvSpPr>
          <p:nvPr/>
        </p:nvSpPr>
        <p:spPr bwMode="auto">
          <a:xfrm>
            <a:off x="5725715" y="1823216"/>
            <a:ext cx="2889381" cy="647522"/>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lvl1pPr marL="180975" indent="-180975" algn="l" rtl="0" eaLnBrk="1" fontAlgn="base" hangingPunct="1">
              <a:spcBef>
                <a:spcPct val="100000"/>
              </a:spcBef>
              <a:spcAft>
                <a:spcPct val="0"/>
              </a:spcAft>
              <a:buClr>
                <a:srgbClr val="0099FF"/>
              </a:buClr>
              <a:buFont typeface="Times" pitchFamily="18" charset="0"/>
              <a:buChar char="•"/>
              <a:defRPr sz="1800">
                <a:solidFill>
                  <a:schemeClr val="dk1"/>
                </a:solidFill>
                <a:latin typeface="Calibri" pitchFamily="34" charset="0"/>
                <a:ea typeface="+mn-ea"/>
                <a:cs typeface="+mn-cs"/>
              </a:defRPr>
            </a:lvl1pPr>
            <a:lvl2pPr marL="623888" indent="-174625" algn="l" rtl="0" eaLnBrk="1" fontAlgn="base" hangingPunct="1">
              <a:spcBef>
                <a:spcPct val="20000"/>
              </a:spcBef>
              <a:spcAft>
                <a:spcPct val="0"/>
              </a:spcAft>
              <a:buClr>
                <a:srgbClr val="0099FF"/>
              </a:buClr>
              <a:buFont typeface="Symbol" pitchFamily="18" charset="2"/>
              <a:buChar char="-"/>
              <a:defRPr sz="1600">
                <a:solidFill>
                  <a:schemeClr val="dk1"/>
                </a:solidFill>
                <a:latin typeface="Calibri" pitchFamily="34" charset="0"/>
                <a:ea typeface="+mn-ea"/>
                <a:cs typeface="+mn-cs"/>
              </a:defRPr>
            </a:lvl2pPr>
            <a:lvl3pPr marL="1074738" indent="-174625" algn="l" rtl="0" eaLnBrk="1" fontAlgn="base" hangingPunct="1">
              <a:spcBef>
                <a:spcPct val="30000"/>
              </a:spcBef>
              <a:spcAft>
                <a:spcPct val="0"/>
              </a:spcAft>
              <a:buClr>
                <a:srgbClr val="0099FF"/>
              </a:buClr>
              <a:buFont typeface="Courier New" pitchFamily="49" charset="0"/>
              <a:buChar char="o"/>
              <a:defRPr sz="1400">
                <a:solidFill>
                  <a:schemeClr val="dk1"/>
                </a:solidFill>
                <a:latin typeface="Calibri" pitchFamily="34" charset="0"/>
                <a:ea typeface="+mn-ea"/>
                <a:cs typeface="+mn-cs"/>
              </a:defRPr>
            </a:lvl3pPr>
            <a:lvl4pPr marL="1444625" indent="-190500" algn="l" rtl="0" eaLnBrk="1" fontAlgn="base" hangingPunct="1">
              <a:spcBef>
                <a:spcPct val="20000"/>
              </a:spcBef>
              <a:spcAft>
                <a:spcPct val="0"/>
              </a:spcAft>
              <a:buClr>
                <a:srgbClr val="0099FF"/>
              </a:buClr>
              <a:buFont typeface="Times" pitchFamily="18" charset="0"/>
              <a:buChar char="•"/>
              <a:defRPr sz="1200">
                <a:solidFill>
                  <a:schemeClr val="dk1"/>
                </a:solidFill>
                <a:latin typeface="Calibri" pitchFamily="34" charset="0"/>
                <a:ea typeface="+mn-ea"/>
                <a:cs typeface="+mn-cs"/>
              </a:defRPr>
            </a:lvl4pPr>
            <a:lvl5pPr marL="1814513" indent="-190500" algn="l" rtl="0" eaLnBrk="1" fontAlgn="base" hangingPunct="1">
              <a:spcBef>
                <a:spcPct val="20000"/>
              </a:spcBef>
              <a:spcAft>
                <a:spcPct val="0"/>
              </a:spcAft>
              <a:buClr>
                <a:srgbClr val="0099FF"/>
              </a:buClr>
              <a:buFont typeface="Times" pitchFamily="18" charset="0"/>
              <a:buChar char="-"/>
              <a:defRPr sz="1200">
                <a:solidFill>
                  <a:schemeClr val="dk1"/>
                </a:solidFill>
                <a:latin typeface="Calibri" pitchFamily="34" charset="0"/>
                <a:ea typeface="+mn-ea"/>
                <a:cs typeface="+mn-cs"/>
              </a:defRPr>
            </a:lvl5pPr>
            <a:lvl6pPr marL="2271713" indent="-190500" algn="l" rtl="0" eaLnBrk="1" fontAlgn="base" hangingPunct="1">
              <a:spcBef>
                <a:spcPct val="20000"/>
              </a:spcBef>
              <a:spcAft>
                <a:spcPct val="0"/>
              </a:spcAft>
              <a:buClr>
                <a:srgbClr val="0099FF"/>
              </a:buClr>
              <a:buFont typeface="Times" pitchFamily="18" charset="0"/>
              <a:buChar char="-"/>
              <a:defRPr sz="1800">
                <a:solidFill>
                  <a:schemeClr val="dk1"/>
                </a:solidFill>
                <a:latin typeface="+mn-lt"/>
                <a:ea typeface="+mn-ea"/>
                <a:cs typeface="+mn-cs"/>
              </a:defRPr>
            </a:lvl6pPr>
            <a:lvl7pPr marL="2728913" indent="-190500" algn="l" rtl="0" eaLnBrk="1" fontAlgn="base" hangingPunct="1">
              <a:spcBef>
                <a:spcPct val="20000"/>
              </a:spcBef>
              <a:spcAft>
                <a:spcPct val="0"/>
              </a:spcAft>
              <a:buClr>
                <a:srgbClr val="0099FF"/>
              </a:buClr>
              <a:buFont typeface="Times" pitchFamily="18" charset="0"/>
              <a:buChar char="-"/>
              <a:defRPr sz="1800">
                <a:solidFill>
                  <a:schemeClr val="dk1"/>
                </a:solidFill>
                <a:latin typeface="+mn-lt"/>
                <a:ea typeface="+mn-ea"/>
                <a:cs typeface="+mn-cs"/>
              </a:defRPr>
            </a:lvl7pPr>
            <a:lvl8pPr marL="3186113" indent="-190500" algn="l" rtl="0" eaLnBrk="1" fontAlgn="base" hangingPunct="1">
              <a:spcBef>
                <a:spcPct val="20000"/>
              </a:spcBef>
              <a:spcAft>
                <a:spcPct val="0"/>
              </a:spcAft>
              <a:buClr>
                <a:srgbClr val="0099FF"/>
              </a:buClr>
              <a:buFont typeface="Times" pitchFamily="18" charset="0"/>
              <a:buChar char="-"/>
              <a:defRPr sz="1800">
                <a:solidFill>
                  <a:schemeClr val="dk1"/>
                </a:solidFill>
                <a:latin typeface="+mn-lt"/>
                <a:ea typeface="+mn-ea"/>
                <a:cs typeface="+mn-cs"/>
              </a:defRPr>
            </a:lvl8pPr>
            <a:lvl9pPr marL="3643313" indent="-190500" algn="l" rtl="0" eaLnBrk="1" fontAlgn="base" hangingPunct="1">
              <a:spcBef>
                <a:spcPct val="20000"/>
              </a:spcBef>
              <a:spcAft>
                <a:spcPct val="0"/>
              </a:spcAft>
              <a:buClr>
                <a:srgbClr val="0099FF"/>
              </a:buClr>
              <a:buFont typeface="Times" pitchFamily="18" charset="0"/>
              <a:buChar char="-"/>
              <a:defRPr sz="1800">
                <a:solidFill>
                  <a:schemeClr val="dk1"/>
                </a:solidFill>
                <a:latin typeface="+mn-lt"/>
                <a:ea typeface="+mn-ea"/>
                <a:cs typeface="+mn-cs"/>
              </a:defRPr>
            </a:lvl9pPr>
          </a:lstStyle>
          <a:p>
            <a:pPr marL="0" indent="0">
              <a:lnSpc>
                <a:spcPct val="100000"/>
              </a:lnSpc>
              <a:spcBef>
                <a:spcPts val="960"/>
              </a:spcBef>
              <a:buNone/>
            </a:pPr>
            <a:r>
              <a:rPr lang="en-CH" b="0" kern="0" dirty="0"/>
              <a:t>Mapping transcripts to more general functions</a:t>
            </a:r>
          </a:p>
        </p:txBody>
      </p:sp>
    </p:spTree>
    <p:extLst>
      <p:ext uri="{BB962C8B-B14F-4D97-AF65-F5344CB8AC3E}">
        <p14:creationId xmlns:p14="http://schemas.microsoft.com/office/powerpoint/2010/main" val="13307762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9338A65-7952-0849-07EC-1E24260EF2E3}"/>
              </a:ext>
            </a:extLst>
          </p:cNvPr>
          <p:cNvSpPr>
            <a:spLocks noGrp="1"/>
          </p:cNvSpPr>
          <p:nvPr>
            <p:ph type="title"/>
          </p:nvPr>
        </p:nvSpPr>
        <p:spPr/>
        <p:txBody>
          <a:bodyPr/>
          <a:lstStyle/>
          <a:p>
            <a:endParaRPr lang="en-CH"/>
          </a:p>
        </p:txBody>
      </p:sp>
      <p:sp>
        <p:nvSpPr>
          <p:cNvPr id="15" name="Title 1">
            <a:extLst>
              <a:ext uri="{FF2B5EF4-FFF2-40B4-BE49-F238E27FC236}">
                <a16:creationId xmlns:a16="http://schemas.microsoft.com/office/drawing/2014/main" id="{2E1DAAB4-8C8B-1212-A7FC-90DA6DAD0B8C}"/>
              </a:ext>
            </a:extLst>
          </p:cNvPr>
          <p:cNvSpPr txBox="1">
            <a:spLocks/>
          </p:cNvSpPr>
          <p:nvPr/>
        </p:nvSpPr>
        <p:spPr bwMode="auto">
          <a:xfrm>
            <a:off x="457200" y="834121"/>
            <a:ext cx="8229600" cy="523220"/>
          </a:xfrm>
          <a:prstGeom prst="rect">
            <a:avLst/>
          </a:prstGeom>
          <a:ln w="25400" cap="flat" cmpd="sng" algn="ctr">
            <a:solidFill>
              <a:schemeClr val="accent1">
                <a:shade val="50000"/>
              </a:schemeClr>
            </a:solidFill>
            <a:prstDash val="solid"/>
            <a:miter lim="800000"/>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spAutoFit/>
          </a:bodyPr>
          <a:lstStyle>
            <a:lvl1pPr algn="l" rtl="0" eaLnBrk="1" fontAlgn="base" hangingPunct="1">
              <a:spcBef>
                <a:spcPct val="0"/>
              </a:spcBef>
              <a:spcAft>
                <a:spcPct val="0"/>
              </a:spcAft>
              <a:defRPr sz="2000" b="1">
                <a:solidFill>
                  <a:schemeClr val="lt1"/>
                </a:solidFill>
                <a:latin typeface="Calibri" pitchFamily="34" charset="0"/>
                <a:ea typeface="+mn-ea"/>
                <a:cs typeface="+mn-cs"/>
              </a:defRPr>
            </a:lvl1pPr>
            <a:lvl2pPr algn="l" rtl="0" eaLnBrk="1" fontAlgn="base" hangingPunct="1">
              <a:spcBef>
                <a:spcPct val="0"/>
              </a:spcBef>
              <a:spcAft>
                <a:spcPct val="0"/>
              </a:spcAft>
              <a:defRPr sz="1600" b="1">
                <a:solidFill>
                  <a:schemeClr val="lt1"/>
                </a:solidFill>
                <a:latin typeface="+mn-lt"/>
                <a:ea typeface="+mn-ea"/>
                <a:cs typeface="+mn-cs"/>
              </a:defRPr>
            </a:lvl2pPr>
            <a:lvl3pPr algn="l" rtl="0" eaLnBrk="1" fontAlgn="base" hangingPunct="1">
              <a:spcBef>
                <a:spcPct val="0"/>
              </a:spcBef>
              <a:spcAft>
                <a:spcPct val="0"/>
              </a:spcAft>
              <a:defRPr sz="1600" b="1">
                <a:solidFill>
                  <a:schemeClr val="lt1"/>
                </a:solidFill>
                <a:latin typeface="+mn-lt"/>
                <a:ea typeface="+mn-ea"/>
                <a:cs typeface="+mn-cs"/>
              </a:defRPr>
            </a:lvl3pPr>
            <a:lvl4pPr algn="l" rtl="0" eaLnBrk="1" fontAlgn="base" hangingPunct="1">
              <a:spcBef>
                <a:spcPct val="0"/>
              </a:spcBef>
              <a:spcAft>
                <a:spcPct val="0"/>
              </a:spcAft>
              <a:defRPr sz="1600" b="1">
                <a:solidFill>
                  <a:schemeClr val="lt1"/>
                </a:solidFill>
                <a:latin typeface="+mn-lt"/>
                <a:ea typeface="+mn-ea"/>
                <a:cs typeface="+mn-cs"/>
              </a:defRPr>
            </a:lvl4pPr>
            <a:lvl5pPr algn="l" rtl="0" eaLnBrk="1" fontAlgn="base" hangingPunct="1">
              <a:spcBef>
                <a:spcPct val="0"/>
              </a:spcBef>
              <a:spcAft>
                <a:spcPct val="0"/>
              </a:spcAft>
              <a:defRPr sz="1600" b="1">
                <a:solidFill>
                  <a:schemeClr val="lt1"/>
                </a:solidFill>
                <a:latin typeface="+mn-lt"/>
                <a:ea typeface="+mn-ea"/>
                <a:cs typeface="+mn-cs"/>
              </a:defRPr>
            </a:lvl5pPr>
            <a:lvl6pPr marL="457200" algn="l" rtl="0" eaLnBrk="1" fontAlgn="base" hangingPunct="1">
              <a:spcBef>
                <a:spcPct val="0"/>
              </a:spcBef>
              <a:spcAft>
                <a:spcPct val="0"/>
              </a:spcAft>
              <a:defRPr sz="1600" b="1">
                <a:solidFill>
                  <a:schemeClr val="lt1"/>
                </a:solidFill>
                <a:latin typeface="+mn-lt"/>
                <a:ea typeface="+mn-ea"/>
                <a:cs typeface="+mn-cs"/>
              </a:defRPr>
            </a:lvl6pPr>
            <a:lvl7pPr marL="914400" algn="l" rtl="0" eaLnBrk="1" fontAlgn="base" hangingPunct="1">
              <a:spcBef>
                <a:spcPct val="0"/>
              </a:spcBef>
              <a:spcAft>
                <a:spcPct val="0"/>
              </a:spcAft>
              <a:defRPr sz="1600" b="1">
                <a:solidFill>
                  <a:schemeClr val="lt1"/>
                </a:solidFill>
                <a:latin typeface="+mn-lt"/>
                <a:ea typeface="+mn-ea"/>
                <a:cs typeface="+mn-cs"/>
              </a:defRPr>
            </a:lvl7pPr>
            <a:lvl8pPr marL="1371600" algn="l" rtl="0" eaLnBrk="1" fontAlgn="base" hangingPunct="1">
              <a:spcBef>
                <a:spcPct val="0"/>
              </a:spcBef>
              <a:spcAft>
                <a:spcPct val="0"/>
              </a:spcAft>
              <a:defRPr sz="1600" b="1">
                <a:solidFill>
                  <a:schemeClr val="lt1"/>
                </a:solidFill>
                <a:latin typeface="+mn-lt"/>
                <a:ea typeface="+mn-ea"/>
                <a:cs typeface="+mn-cs"/>
              </a:defRPr>
            </a:lvl8pPr>
            <a:lvl9pPr marL="1828800" algn="l" rtl="0" eaLnBrk="1" fontAlgn="base" hangingPunct="1">
              <a:spcBef>
                <a:spcPct val="0"/>
              </a:spcBef>
              <a:spcAft>
                <a:spcPct val="0"/>
              </a:spcAft>
              <a:defRPr sz="1600" b="1">
                <a:solidFill>
                  <a:schemeClr val="lt1"/>
                </a:solidFill>
                <a:latin typeface="+mn-lt"/>
                <a:ea typeface="+mn-ea"/>
                <a:cs typeface="+mn-cs"/>
              </a:defRPr>
            </a:lvl9pPr>
          </a:lstStyle>
          <a:p>
            <a:pPr algn="ctr">
              <a:lnSpc>
                <a:spcPct val="100000"/>
              </a:lnSpc>
            </a:pPr>
            <a:r>
              <a:rPr lang="de-CH" sz="2800" kern="0" dirty="0" err="1"/>
              <a:t>Functional</a:t>
            </a:r>
            <a:r>
              <a:rPr lang="de-CH" sz="2800" kern="0" dirty="0"/>
              <a:t> </a:t>
            </a:r>
            <a:r>
              <a:rPr lang="de-CH" sz="2800" kern="0" dirty="0" err="1"/>
              <a:t>categories</a:t>
            </a:r>
            <a:endParaRPr lang="en-US" sz="2800" kern="0" dirty="0"/>
          </a:p>
        </p:txBody>
      </p:sp>
      <p:sp>
        <p:nvSpPr>
          <p:cNvPr id="41" name="object 34">
            <a:extLst>
              <a:ext uri="{FF2B5EF4-FFF2-40B4-BE49-F238E27FC236}">
                <a16:creationId xmlns:a16="http://schemas.microsoft.com/office/drawing/2014/main" id="{751E2BEF-39CD-04C3-FEED-40DBBF05F446}"/>
              </a:ext>
            </a:extLst>
          </p:cNvPr>
          <p:cNvSpPr txBox="1"/>
          <p:nvPr/>
        </p:nvSpPr>
        <p:spPr>
          <a:xfrm>
            <a:off x="4431226" y="3431456"/>
            <a:ext cx="2376222" cy="258404"/>
          </a:xfrm>
          <a:prstGeom prst="rect">
            <a:avLst/>
          </a:prstGeom>
        </p:spPr>
        <p:txBody>
          <a:bodyPr vert="horz" wrap="square" lIns="0" tIns="12065" rIns="0" bIns="0" rtlCol="0">
            <a:spAutoFit/>
          </a:bodyPr>
          <a:lstStyle/>
          <a:p>
            <a:pPr marL="25400">
              <a:lnSpc>
                <a:spcPct val="100000"/>
              </a:lnSpc>
              <a:spcBef>
                <a:spcPts val="95"/>
              </a:spcBef>
            </a:pPr>
            <a:r>
              <a:rPr sz="1600" dirty="0">
                <a:solidFill>
                  <a:srgbClr val="FFFFFF"/>
                </a:solidFill>
                <a:latin typeface="Calibri"/>
                <a:cs typeface="Calibri"/>
              </a:rPr>
              <a:t>RPKM</a:t>
            </a:r>
            <a:r>
              <a:rPr sz="1600" baseline="-16666" dirty="0">
                <a:solidFill>
                  <a:srgbClr val="FFFFFF"/>
                </a:solidFill>
                <a:latin typeface="Calibri"/>
                <a:cs typeface="Calibri"/>
              </a:rPr>
              <a:t>geneA</a:t>
            </a:r>
            <a:r>
              <a:rPr sz="1600" spc="52" baseline="-16666" dirty="0">
                <a:solidFill>
                  <a:srgbClr val="FFFFFF"/>
                </a:solidFill>
                <a:latin typeface="Calibri"/>
                <a:cs typeface="Calibri"/>
              </a:rPr>
              <a:t> </a:t>
            </a:r>
            <a:r>
              <a:rPr sz="1600" dirty="0">
                <a:solidFill>
                  <a:srgbClr val="FFFFFF"/>
                </a:solidFill>
                <a:latin typeface="Calibri"/>
                <a:cs typeface="Calibri"/>
              </a:rPr>
              <a:t>=</a:t>
            </a:r>
            <a:r>
              <a:rPr sz="1600" spc="-15" dirty="0">
                <a:solidFill>
                  <a:srgbClr val="FFFFFF"/>
                </a:solidFill>
                <a:latin typeface="Calibri"/>
                <a:cs typeface="Calibri"/>
              </a:rPr>
              <a:t> </a:t>
            </a:r>
            <a:r>
              <a:rPr sz="1600" dirty="0">
                <a:solidFill>
                  <a:srgbClr val="FFFFFF"/>
                </a:solidFill>
                <a:latin typeface="Calibri"/>
                <a:cs typeface="Calibri"/>
              </a:rPr>
              <a:t>10</a:t>
            </a:r>
            <a:r>
              <a:rPr sz="1600" baseline="22222" dirty="0">
                <a:solidFill>
                  <a:srgbClr val="FFFFFF"/>
                </a:solidFill>
                <a:latin typeface="Calibri"/>
                <a:cs typeface="Calibri"/>
              </a:rPr>
              <a:t>9</a:t>
            </a:r>
            <a:r>
              <a:rPr sz="1600" spc="60" baseline="22222" dirty="0">
                <a:solidFill>
                  <a:srgbClr val="FFFFFF"/>
                </a:solidFill>
                <a:latin typeface="Calibri"/>
                <a:cs typeface="Calibri"/>
              </a:rPr>
              <a:t> </a:t>
            </a:r>
            <a:r>
              <a:rPr sz="1600" dirty="0">
                <a:solidFill>
                  <a:srgbClr val="FFFFFF"/>
                </a:solidFill>
                <a:latin typeface="Calibri"/>
                <a:cs typeface="Calibri"/>
              </a:rPr>
              <a:t>C</a:t>
            </a:r>
            <a:r>
              <a:rPr sz="1600" baseline="-16666" dirty="0">
                <a:solidFill>
                  <a:srgbClr val="FFFFFF"/>
                </a:solidFill>
                <a:latin typeface="Calibri"/>
                <a:cs typeface="Calibri"/>
              </a:rPr>
              <a:t>geneA</a:t>
            </a:r>
            <a:r>
              <a:rPr sz="1600" spc="52" baseline="-16666" dirty="0">
                <a:solidFill>
                  <a:srgbClr val="FFFFFF"/>
                </a:solidFill>
                <a:latin typeface="Calibri"/>
                <a:cs typeface="Calibri"/>
              </a:rPr>
              <a:t> </a:t>
            </a:r>
            <a:r>
              <a:rPr sz="1600" dirty="0">
                <a:solidFill>
                  <a:srgbClr val="FFFFFF"/>
                </a:solidFill>
                <a:latin typeface="Calibri"/>
                <a:cs typeface="Calibri"/>
              </a:rPr>
              <a:t>/</a:t>
            </a:r>
            <a:r>
              <a:rPr sz="1600" spc="-20" dirty="0">
                <a:solidFill>
                  <a:srgbClr val="FFFFFF"/>
                </a:solidFill>
                <a:latin typeface="Calibri"/>
                <a:cs typeface="Calibri"/>
              </a:rPr>
              <a:t> </a:t>
            </a:r>
            <a:r>
              <a:rPr sz="1600" spc="-25" dirty="0">
                <a:solidFill>
                  <a:srgbClr val="FFFFFF"/>
                </a:solidFill>
                <a:latin typeface="Calibri"/>
                <a:cs typeface="Calibri"/>
              </a:rPr>
              <a:t>NL</a:t>
            </a:r>
            <a:endParaRPr sz="1600" dirty="0">
              <a:latin typeface="Calibri"/>
              <a:cs typeface="Calibri"/>
            </a:endParaRPr>
          </a:p>
        </p:txBody>
      </p:sp>
      <p:sp>
        <p:nvSpPr>
          <p:cNvPr id="49" name="Content Placeholder 11">
            <a:extLst>
              <a:ext uri="{FF2B5EF4-FFF2-40B4-BE49-F238E27FC236}">
                <a16:creationId xmlns:a16="http://schemas.microsoft.com/office/drawing/2014/main" id="{43A04B8A-BF35-B0E3-296E-F5512EAE4603}"/>
              </a:ext>
            </a:extLst>
          </p:cNvPr>
          <p:cNvSpPr txBox="1">
            <a:spLocks/>
          </p:cNvSpPr>
          <p:nvPr/>
        </p:nvSpPr>
        <p:spPr bwMode="auto">
          <a:xfrm>
            <a:off x="457202" y="1563667"/>
            <a:ext cx="8229599" cy="1111684"/>
          </a:xfrm>
          <a:prstGeom prst="rect">
            <a:avLst/>
          </a:prstGeom>
          <a:solidFill>
            <a:schemeClr val="accent5"/>
          </a:solidFill>
          <a:ln w="25400" cap="flat" cmpd="sng" algn="ctr">
            <a:solidFill>
              <a:schemeClr val="accent1"/>
            </a:solidFill>
            <a:prstDash val="solid"/>
            <a:miter lim="800000"/>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180975" indent="-180975" algn="l" rtl="0" eaLnBrk="1" fontAlgn="base" hangingPunct="1">
              <a:spcBef>
                <a:spcPct val="100000"/>
              </a:spcBef>
              <a:spcAft>
                <a:spcPct val="0"/>
              </a:spcAft>
              <a:buClr>
                <a:srgbClr val="0099FF"/>
              </a:buClr>
              <a:buFont typeface="Times" pitchFamily="18" charset="0"/>
              <a:buChar char="•"/>
              <a:defRPr sz="1800">
                <a:solidFill>
                  <a:schemeClr val="dk1"/>
                </a:solidFill>
                <a:latin typeface="Calibri" pitchFamily="34" charset="0"/>
                <a:ea typeface="+mn-ea"/>
                <a:cs typeface="+mn-cs"/>
              </a:defRPr>
            </a:lvl1pPr>
            <a:lvl2pPr marL="623888" indent="-174625" algn="l" rtl="0" eaLnBrk="1" fontAlgn="base" hangingPunct="1">
              <a:spcBef>
                <a:spcPct val="20000"/>
              </a:spcBef>
              <a:spcAft>
                <a:spcPct val="0"/>
              </a:spcAft>
              <a:buClr>
                <a:srgbClr val="0099FF"/>
              </a:buClr>
              <a:buFont typeface="Symbol" pitchFamily="18" charset="2"/>
              <a:buChar char="-"/>
              <a:defRPr sz="1600">
                <a:solidFill>
                  <a:schemeClr val="dk1"/>
                </a:solidFill>
                <a:latin typeface="Calibri" pitchFamily="34" charset="0"/>
                <a:ea typeface="+mn-ea"/>
                <a:cs typeface="+mn-cs"/>
              </a:defRPr>
            </a:lvl2pPr>
            <a:lvl3pPr marL="1074738" indent="-174625" algn="l" rtl="0" eaLnBrk="1" fontAlgn="base" hangingPunct="1">
              <a:spcBef>
                <a:spcPct val="30000"/>
              </a:spcBef>
              <a:spcAft>
                <a:spcPct val="0"/>
              </a:spcAft>
              <a:buClr>
                <a:srgbClr val="0099FF"/>
              </a:buClr>
              <a:buFont typeface="Courier New" pitchFamily="49" charset="0"/>
              <a:buChar char="o"/>
              <a:defRPr sz="1400">
                <a:solidFill>
                  <a:schemeClr val="dk1"/>
                </a:solidFill>
                <a:latin typeface="Calibri" pitchFamily="34" charset="0"/>
                <a:ea typeface="+mn-ea"/>
                <a:cs typeface="+mn-cs"/>
              </a:defRPr>
            </a:lvl3pPr>
            <a:lvl4pPr marL="1444625" indent="-190500" algn="l" rtl="0" eaLnBrk="1" fontAlgn="base" hangingPunct="1">
              <a:spcBef>
                <a:spcPct val="20000"/>
              </a:spcBef>
              <a:spcAft>
                <a:spcPct val="0"/>
              </a:spcAft>
              <a:buClr>
                <a:srgbClr val="0099FF"/>
              </a:buClr>
              <a:buFont typeface="Times" pitchFamily="18" charset="0"/>
              <a:buChar char="•"/>
              <a:defRPr sz="1200">
                <a:solidFill>
                  <a:schemeClr val="dk1"/>
                </a:solidFill>
                <a:latin typeface="Calibri" pitchFamily="34" charset="0"/>
                <a:ea typeface="+mn-ea"/>
                <a:cs typeface="+mn-cs"/>
              </a:defRPr>
            </a:lvl4pPr>
            <a:lvl5pPr marL="1814513" indent="-190500" algn="l" rtl="0" eaLnBrk="1" fontAlgn="base" hangingPunct="1">
              <a:spcBef>
                <a:spcPct val="20000"/>
              </a:spcBef>
              <a:spcAft>
                <a:spcPct val="0"/>
              </a:spcAft>
              <a:buClr>
                <a:srgbClr val="0099FF"/>
              </a:buClr>
              <a:buFont typeface="Times" pitchFamily="18" charset="0"/>
              <a:buChar char="-"/>
              <a:defRPr sz="1200">
                <a:solidFill>
                  <a:schemeClr val="dk1"/>
                </a:solidFill>
                <a:latin typeface="Calibri" pitchFamily="34" charset="0"/>
                <a:ea typeface="+mn-ea"/>
                <a:cs typeface="+mn-cs"/>
              </a:defRPr>
            </a:lvl5pPr>
            <a:lvl6pPr marL="2271713" indent="-190500" algn="l" rtl="0" eaLnBrk="1" fontAlgn="base" hangingPunct="1">
              <a:spcBef>
                <a:spcPct val="20000"/>
              </a:spcBef>
              <a:spcAft>
                <a:spcPct val="0"/>
              </a:spcAft>
              <a:buClr>
                <a:srgbClr val="0099FF"/>
              </a:buClr>
              <a:buFont typeface="Times" pitchFamily="18" charset="0"/>
              <a:buChar char="-"/>
              <a:defRPr sz="1800">
                <a:solidFill>
                  <a:schemeClr val="dk1"/>
                </a:solidFill>
                <a:latin typeface="+mn-lt"/>
                <a:ea typeface="+mn-ea"/>
                <a:cs typeface="+mn-cs"/>
              </a:defRPr>
            </a:lvl6pPr>
            <a:lvl7pPr marL="2728913" indent="-190500" algn="l" rtl="0" eaLnBrk="1" fontAlgn="base" hangingPunct="1">
              <a:spcBef>
                <a:spcPct val="20000"/>
              </a:spcBef>
              <a:spcAft>
                <a:spcPct val="0"/>
              </a:spcAft>
              <a:buClr>
                <a:srgbClr val="0099FF"/>
              </a:buClr>
              <a:buFont typeface="Times" pitchFamily="18" charset="0"/>
              <a:buChar char="-"/>
              <a:defRPr sz="1800">
                <a:solidFill>
                  <a:schemeClr val="dk1"/>
                </a:solidFill>
                <a:latin typeface="+mn-lt"/>
                <a:ea typeface="+mn-ea"/>
                <a:cs typeface="+mn-cs"/>
              </a:defRPr>
            </a:lvl7pPr>
            <a:lvl8pPr marL="3186113" indent="-190500" algn="l" rtl="0" eaLnBrk="1" fontAlgn="base" hangingPunct="1">
              <a:spcBef>
                <a:spcPct val="20000"/>
              </a:spcBef>
              <a:spcAft>
                <a:spcPct val="0"/>
              </a:spcAft>
              <a:buClr>
                <a:srgbClr val="0099FF"/>
              </a:buClr>
              <a:buFont typeface="Times" pitchFamily="18" charset="0"/>
              <a:buChar char="-"/>
              <a:defRPr sz="1800">
                <a:solidFill>
                  <a:schemeClr val="dk1"/>
                </a:solidFill>
                <a:latin typeface="+mn-lt"/>
                <a:ea typeface="+mn-ea"/>
                <a:cs typeface="+mn-cs"/>
              </a:defRPr>
            </a:lvl8pPr>
            <a:lvl9pPr marL="3643313" indent="-190500" algn="l" rtl="0" eaLnBrk="1" fontAlgn="base" hangingPunct="1">
              <a:spcBef>
                <a:spcPct val="20000"/>
              </a:spcBef>
              <a:spcAft>
                <a:spcPct val="0"/>
              </a:spcAft>
              <a:buClr>
                <a:srgbClr val="0099FF"/>
              </a:buClr>
              <a:buFont typeface="Times" pitchFamily="18" charset="0"/>
              <a:buChar char="-"/>
              <a:defRPr sz="1800">
                <a:solidFill>
                  <a:schemeClr val="dk1"/>
                </a:solidFill>
                <a:latin typeface="+mn-lt"/>
                <a:ea typeface="+mn-ea"/>
                <a:cs typeface="+mn-cs"/>
              </a:defRPr>
            </a:lvl9pPr>
          </a:lstStyle>
          <a:p>
            <a:pPr marL="0" indent="0">
              <a:lnSpc>
                <a:spcPct val="100000"/>
              </a:lnSpc>
              <a:spcBef>
                <a:spcPts val="960"/>
              </a:spcBef>
              <a:buNone/>
            </a:pPr>
            <a:r>
              <a:rPr lang="en-CH" b="0" i="1" kern="0" spc="-10" dirty="0">
                <a:latin typeface="Calibri"/>
                <a:cs typeface="Calibri"/>
              </a:rPr>
              <a:t>Genes and proteins form parts of interconnected functional modules</a:t>
            </a:r>
          </a:p>
          <a:p>
            <a:pPr marL="0" indent="0">
              <a:lnSpc>
                <a:spcPct val="100000"/>
              </a:lnSpc>
              <a:spcBef>
                <a:spcPts val="960"/>
              </a:spcBef>
              <a:buNone/>
            </a:pPr>
            <a:r>
              <a:rPr lang="en-CH" b="0" i="1" kern="0" spc="-10" dirty="0">
                <a:latin typeface="Calibri"/>
                <a:cs typeface="Calibri"/>
              </a:rPr>
              <a:t>Grouping gene functions into larger categories can help explain which metabolic processes are most important in the sample/ different between samples.</a:t>
            </a:r>
          </a:p>
          <a:p>
            <a:pPr marL="0" indent="0">
              <a:lnSpc>
                <a:spcPct val="100000"/>
              </a:lnSpc>
              <a:spcBef>
                <a:spcPts val="960"/>
              </a:spcBef>
              <a:buNone/>
            </a:pPr>
            <a:endParaRPr lang="en-CH" b="0" i="1" kern="0" spc="-10" dirty="0">
              <a:latin typeface="Calibri"/>
              <a:cs typeface="Calibri"/>
            </a:endParaRPr>
          </a:p>
          <a:p>
            <a:pPr marL="0" indent="0">
              <a:lnSpc>
                <a:spcPct val="100000"/>
              </a:lnSpc>
              <a:spcBef>
                <a:spcPts val="960"/>
              </a:spcBef>
              <a:buNone/>
            </a:pPr>
            <a:endParaRPr lang="de-CH" b="0" dirty="0">
              <a:latin typeface="Calibri"/>
              <a:cs typeface="Calibri"/>
            </a:endParaRPr>
          </a:p>
        </p:txBody>
      </p:sp>
      <p:pic>
        <p:nvPicPr>
          <p:cNvPr id="2" name="object 5">
            <a:extLst>
              <a:ext uri="{FF2B5EF4-FFF2-40B4-BE49-F238E27FC236}">
                <a16:creationId xmlns:a16="http://schemas.microsoft.com/office/drawing/2014/main" id="{2266A4E6-42AE-3E67-C74E-53014F9660D4}"/>
              </a:ext>
            </a:extLst>
          </p:cNvPr>
          <p:cNvPicPr/>
          <p:nvPr/>
        </p:nvPicPr>
        <p:blipFill>
          <a:blip r:embed="rId2" cstate="print"/>
          <a:stretch>
            <a:fillRect/>
          </a:stretch>
        </p:blipFill>
        <p:spPr>
          <a:xfrm>
            <a:off x="587988" y="2998310"/>
            <a:ext cx="1685277" cy="1465085"/>
          </a:xfrm>
          <a:prstGeom prst="rect">
            <a:avLst/>
          </a:prstGeom>
        </p:spPr>
      </p:pic>
      <p:pic>
        <p:nvPicPr>
          <p:cNvPr id="4" name="object 10">
            <a:extLst>
              <a:ext uri="{FF2B5EF4-FFF2-40B4-BE49-F238E27FC236}">
                <a16:creationId xmlns:a16="http://schemas.microsoft.com/office/drawing/2014/main" id="{9009ED75-6FEF-8CC6-23EF-03488D8D2040}"/>
              </a:ext>
            </a:extLst>
          </p:cNvPr>
          <p:cNvPicPr/>
          <p:nvPr/>
        </p:nvPicPr>
        <p:blipFill>
          <a:blip r:embed="rId3" cstate="print"/>
          <a:stretch>
            <a:fillRect/>
          </a:stretch>
        </p:blipFill>
        <p:spPr>
          <a:xfrm>
            <a:off x="4431228" y="2689132"/>
            <a:ext cx="1685277" cy="2083436"/>
          </a:xfrm>
          <a:prstGeom prst="rect">
            <a:avLst/>
          </a:prstGeom>
        </p:spPr>
      </p:pic>
      <p:pic>
        <p:nvPicPr>
          <p:cNvPr id="5" name="object 12">
            <a:extLst>
              <a:ext uri="{FF2B5EF4-FFF2-40B4-BE49-F238E27FC236}">
                <a16:creationId xmlns:a16="http://schemas.microsoft.com/office/drawing/2014/main" id="{7DE2D572-79A1-A3F8-2CA2-4A40D7581AC8}"/>
              </a:ext>
            </a:extLst>
          </p:cNvPr>
          <p:cNvPicPr/>
          <p:nvPr/>
        </p:nvPicPr>
        <p:blipFill>
          <a:blip r:embed="rId4" cstate="print"/>
          <a:stretch>
            <a:fillRect/>
          </a:stretch>
        </p:blipFill>
        <p:spPr>
          <a:xfrm>
            <a:off x="3134716" y="2821494"/>
            <a:ext cx="1353986" cy="1818712"/>
          </a:xfrm>
          <a:prstGeom prst="rect">
            <a:avLst/>
          </a:prstGeom>
        </p:spPr>
      </p:pic>
      <p:pic>
        <p:nvPicPr>
          <p:cNvPr id="6" name="object 41">
            <a:extLst>
              <a:ext uri="{FF2B5EF4-FFF2-40B4-BE49-F238E27FC236}">
                <a16:creationId xmlns:a16="http://schemas.microsoft.com/office/drawing/2014/main" id="{C8B8099F-D95F-7ADA-D67D-BF537BA18B8E}"/>
              </a:ext>
            </a:extLst>
          </p:cNvPr>
          <p:cNvPicPr/>
          <p:nvPr/>
        </p:nvPicPr>
        <p:blipFill>
          <a:blip r:embed="rId5" cstate="print"/>
          <a:stretch>
            <a:fillRect/>
          </a:stretch>
        </p:blipFill>
        <p:spPr>
          <a:xfrm>
            <a:off x="6648486" y="3097499"/>
            <a:ext cx="2100895" cy="1266707"/>
          </a:xfrm>
          <a:prstGeom prst="rect">
            <a:avLst/>
          </a:prstGeom>
        </p:spPr>
      </p:pic>
      <p:sp>
        <p:nvSpPr>
          <p:cNvPr id="7" name="object 2">
            <a:extLst>
              <a:ext uri="{FF2B5EF4-FFF2-40B4-BE49-F238E27FC236}">
                <a16:creationId xmlns:a16="http://schemas.microsoft.com/office/drawing/2014/main" id="{63C8BA18-25F0-53D4-5110-39EF866D3E80}"/>
              </a:ext>
            </a:extLst>
          </p:cNvPr>
          <p:cNvSpPr txBox="1"/>
          <p:nvPr/>
        </p:nvSpPr>
        <p:spPr>
          <a:xfrm>
            <a:off x="7574958" y="6546270"/>
            <a:ext cx="1187149" cy="197490"/>
          </a:xfrm>
          <a:prstGeom prst="rect">
            <a:avLst/>
          </a:prstGeom>
        </p:spPr>
        <p:txBody>
          <a:bodyPr vert="horz" wrap="square" lIns="0" tIns="12700" rIns="0" bIns="0" rtlCol="0">
            <a:spAutoFit/>
          </a:bodyPr>
          <a:lstStyle/>
          <a:p>
            <a:pPr>
              <a:lnSpc>
                <a:spcPct val="100000"/>
              </a:lnSpc>
              <a:spcBef>
                <a:spcPts val="100"/>
              </a:spcBef>
            </a:pPr>
            <a:r>
              <a:rPr sz="1200" spc="-10" dirty="0">
                <a:latin typeface="Arial"/>
                <a:cs typeface="Arial"/>
              </a:rPr>
              <a:t>bioinformatics</a:t>
            </a:r>
            <a:r>
              <a:rPr sz="700" spc="-10" dirty="0">
                <a:latin typeface="Arial"/>
                <a:cs typeface="Arial"/>
              </a:rPr>
              <a:t>.ca</a:t>
            </a:r>
            <a:endParaRPr sz="700" dirty="0">
              <a:latin typeface="Arial"/>
              <a:cs typeface="Arial"/>
            </a:endParaRPr>
          </a:p>
        </p:txBody>
      </p:sp>
      <p:sp>
        <p:nvSpPr>
          <p:cNvPr id="8" name="object 36">
            <a:extLst>
              <a:ext uri="{FF2B5EF4-FFF2-40B4-BE49-F238E27FC236}">
                <a16:creationId xmlns:a16="http://schemas.microsoft.com/office/drawing/2014/main" id="{2452E9B0-F983-7873-4899-1FED09BFC3CC}"/>
              </a:ext>
            </a:extLst>
          </p:cNvPr>
          <p:cNvSpPr/>
          <p:nvPr/>
        </p:nvSpPr>
        <p:spPr>
          <a:xfrm>
            <a:off x="3993076" y="4860785"/>
            <a:ext cx="876300" cy="353695"/>
          </a:xfrm>
          <a:custGeom>
            <a:avLst/>
            <a:gdLst/>
            <a:ahLst/>
            <a:cxnLst/>
            <a:rect l="l" t="t" r="r" b="b"/>
            <a:pathLst>
              <a:path w="876300" h="353695">
                <a:moveTo>
                  <a:pt x="817394" y="0"/>
                </a:moveTo>
                <a:lnTo>
                  <a:pt x="58903" y="0"/>
                </a:lnTo>
                <a:lnTo>
                  <a:pt x="35975" y="4629"/>
                </a:lnTo>
                <a:lnTo>
                  <a:pt x="17252" y="17252"/>
                </a:lnTo>
                <a:lnTo>
                  <a:pt x="4628" y="35976"/>
                </a:lnTo>
                <a:lnTo>
                  <a:pt x="0" y="58905"/>
                </a:lnTo>
                <a:lnTo>
                  <a:pt x="0" y="294516"/>
                </a:lnTo>
                <a:lnTo>
                  <a:pt x="4628" y="317445"/>
                </a:lnTo>
                <a:lnTo>
                  <a:pt x="17252" y="336168"/>
                </a:lnTo>
                <a:lnTo>
                  <a:pt x="35975" y="348792"/>
                </a:lnTo>
                <a:lnTo>
                  <a:pt x="58903" y="353421"/>
                </a:lnTo>
                <a:lnTo>
                  <a:pt x="817394" y="353421"/>
                </a:lnTo>
                <a:lnTo>
                  <a:pt x="840323" y="348792"/>
                </a:lnTo>
                <a:lnTo>
                  <a:pt x="859047" y="336168"/>
                </a:lnTo>
                <a:lnTo>
                  <a:pt x="871670" y="317445"/>
                </a:lnTo>
                <a:lnTo>
                  <a:pt x="876300" y="294516"/>
                </a:lnTo>
                <a:lnTo>
                  <a:pt x="876300" y="58905"/>
                </a:lnTo>
                <a:lnTo>
                  <a:pt x="871670" y="35976"/>
                </a:lnTo>
                <a:lnTo>
                  <a:pt x="859047" y="17252"/>
                </a:lnTo>
                <a:lnTo>
                  <a:pt x="840323" y="4629"/>
                </a:lnTo>
                <a:lnTo>
                  <a:pt x="817394" y="0"/>
                </a:lnTo>
                <a:close/>
              </a:path>
            </a:pathLst>
          </a:custGeom>
          <a:solidFill>
            <a:srgbClr val="8EB4E3"/>
          </a:solidFill>
        </p:spPr>
        <p:txBody>
          <a:bodyPr wrap="square" lIns="0" tIns="0" rIns="0" bIns="0" rtlCol="0"/>
          <a:lstStyle/>
          <a:p>
            <a:endParaRPr/>
          </a:p>
        </p:txBody>
      </p:sp>
      <p:sp>
        <p:nvSpPr>
          <p:cNvPr id="9" name="object 37">
            <a:extLst>
              <a:ext uri="{FF2B5EF4-FFF2-40B4-BE49-F238E27FC236}">
                <a16:creationId xmlns:a16="http://schemas.microsoft.com/office/drawing/2014/main" id="{B43E12BA-3BA5-CD4A-24ED-7203D4C1E23C}"/>
              </a:ext>
            </a:extLst>
          </p:cNvPr>
          <p:cNvSpPr txBox="1"/>
          <p:nvPr/>
        </p:nvSpPr>
        <p:spPr>
          <a:xfrm>
            <a:off x="4171195" y="4871895"/>
            <a:ext cx="532765" cy="331470"/>
          </a:xfrm>
          <a:prstGeom prst="rect">
            <a:avLst/>
          </a:prstGeom>
        </p:spPr>
        <p:txBody>
          <a:bodyPr vert="horz" wrap="square" lIns="0" tIns="13335" rIns="0" bIns="0" rtlCol="0">
            <a:spAutoFit/>
          </a:bodyPr>
          <a:lstStyle/>
          <a:p>
            <a:pPr marL="15240" marR="5080" indent="-15875">
              <a:lnSpc>
                <a:spcPct val="100000"/>
              </a:lnSpc>
              <a:spcBef>
                <a:spcPts val="105"/>
              </a:spcBef>
            </a:pPr>
            <a:r>
              <a:rPr sz="1000" spc="-10" dirty="0">
                <a:latin typeface="Calibri"/>
                <a:cs typeface="Calibri"/>
              </a:rPr>
              <a:t>Metabolic pathways</a:t>
            </a:r>
            <a:endParaRPr sz="1000" dirty="0">
              <a:latin typeface="Calibri"/>
              <a:cs typeface="Calibri"/>
            </a:endParaRPr>
          </a:p>
        </p:txBody>
      </p:sp>
      <p:sp>
        <p:nvSpPr>
          <p:cNvPr id="12" name="object 36">
            <a:extLst>
              <a:ext uri="{FF2B5EF4-FFF2-40B4-BE49-F238E27FC236}">
                <a16:creationId xmlns:a16="http://schemas.microsoft.com/office/drawing/2014/main" id="{AC2BAA0D-054D-9C71-BA6E-5CD716894788}"/>
              </a:ext>
            </a:extLst>
          </p:cNvPr>
          <p:cNvSpPr/>
          <p:nvPr/>
        </p:nvSpPr>
        <p:spPr>
          <a:xfrm>
            <a:off x="1005826" y="4860785"/>
            <a:ext cx="876300" cy="353695"/>
          </a:xfrm>
          <a:custGeom>
            <a:avLst/>
            <a:gdLst/>
            <a:ahLst/>
            <a:cxnLst/>
            <a:rect l="l" t="t" r="r" b="b"/>
            <a:pathLst>
              <a:path w="876300" h="353695">
                <a:moveTo>
                  <a:pt x="817394" y="0"/>
                </a:moveTo>
                <a:lnTo>
                  <a:pt x="58903" y="0"/>
                </a:lnTo>
                <a:lnTo>
                  <a:pt x="35975" y="4629"/>
                </a:lnTo>
                <a:lnTo>
                  <a:pt x="17252" y="17252"/>
                </a:lnTo>
                <a:lnTo>
                  <a:pt x="4628" y="35976"/>
                </a:lnTo>
                <a:lnTo>
                  <a:pt x="0" y="58905"/>
                </a:lnTo>
                <a:lnTo>
                  <a:pt x="0" y="294516"/>
                </a:lnTo>
                <a:lnTo>
                  <a:pt x="4628" y="317445"/>
                </a:lnTo>
                <a:lnTo>
                  <a:pt x="17252" y="336168"/>
                </a:lnTo>
                <a:lnTo>
                  <a:pt x="35975" y="348792"/>
                </a:lnTo>
                <a:lnTo>
                  <a:pt x="58903" y="353421"/>
                </a:lnTo>
                <a:lnTo>
                  <a:pt x="817394" y="353421"/>
                </a:lnTo>
                <a:lnTo>
                  <a:pt x="840323" y="348792"/>
                </a:lnTo>
                <a:lnTo>
                  <a:pt x="859047" y="336168"/>
                </a:lnTo>
                <a:lnTo>
                  <a:pt x="871670" y="317445"/>
                </a:lnTo>
                <a:lnTo>
                  <a:pt x="876300" y="294516"/>
                </a:lnTo>
                <a:lnTo>
                  <a:pt x="876300" y="58905"/>
                </a:lnTo>
                <a:lnTo>
                  <a:pt x="871670" y="35976"/>
                </a:lnTo>
                <a:lnTo>
                  <a:pt x="859047" y="17252"/>
                </a:lnTo>
                <a:lnTo>
                  <a:pt x="840323" y="4629"/>
                </a:lnTo>
                <a:lnTo>
                  <a:pt x="817394" y="0"/>
                </a:lnTo>
                <a:close/>
              </a:path>
            </a:pathLst>
          </a:custGeom>
          <a:solidFill>
            <a:srgbClr val="8EB4E3"/>
          </a:solidFill>
        </p:spPr>
        <p:txBody>
          <a:bodyPr wrap="square" lIns="0" tIns="0" rIns="0" bIns="0" rtlCol="0"/>
          <a:lstStyle/>
          <a:p>
            <a:endParaRPr/>
          </a:p>
        </p:txBody>
      </p:sp>
      <p:sp>
        <p:nvSpPr>
          <p:cNvPr id="20" name="object 37">
            <a:extLst>
              <a:ext uri="{FF2B5EF4-FFF2-40B4-BE49-F238E27FC236}">
                <a16:creationId xmlns:a16="http://schemas.microsoft.com/office/drawing/2014/main" id="{16E323D2-1F6C-C25C-E8EA-58CBE5BC9EB3}"/>
              </a:ext>
            </a:extLst>
          </p:cNvPr>
          <p:cNvSpPr txBox="1"/>
          <p:nvPr/>
        </p:nvSpPr>
        <p:spPr>
          <a:xfrm>
            <a:off x="1136993" y="4877009"/>
            <a:ext cx="613971" cy="321242"/>
          </a:xfrm>
          <a:prstGeom prst="rect">
            <a:avLst/>
          </a:prstGeom>
        </p:spPr>
        <p:txBody>
          <a:bodyPr vert="horz" wrap="square" lIns="0" tIns="13335" rIns="0" bIns="0" rtlCol="0">
            <a:spAutoFit/>
          </a:bodyPr>
          <a:lstStyle/>
          <a:p>
            <a:pPr marL="15240" marR="5080" indent="-15875" algn="ctr">
              <a:lnSpc>
                <a:spcPct val="100000"/>
              </a:lnSpc>
              <a:spcBef>
                <a:spcPts val="105"/>
              </a:spcBef>
            </a:pPr>
            <a:r>
              <a:rPr lang="fr-CH" sz="1000" spc="-10" dirty="0" err="1">
                <a:latin typeface="Calibri"/>
                <a:cs typeface="Calibri"/>
              </a:rPr>
              <a:t>Protein</a:t>
            </a:r>
            <a:r>
              <a:rPr lang="fr-CH" sz="1000" spc="-10" dirty="0">
                <a:latin typeface="Calibri"/>
                <a:cs typeface="Calibri"/>
              </a:rPr>
              <a:t> complexes</a:t>
            </a:r>
            <a:endParaRPr sz="1000" dirty="0">
              <a:latin typeface="Calibri"/>
              <a:cs typeface="Calibri"/>
            </a:endParaRPr>
          </a:p>
        </p:txBody>
      </p:sp>
      <p:sp>
        <p:nvSpPr>
          <p:cNvPr id="21" name="object 36">
            <a:extLst>
              <a:ext uri="{FF2B5EF4-FFF2-40B4-BE49-F238E27FC236}">
                <a16:creationId xmlns:a16="http://schemas.microsoft.com/office/drawing/2014/main" id="{7F4E34F0-713B-8535-256A-EF67DB4262D8}"/>
              </a:ext>
            </a:extLst>
          </p:cNvPr>
          <p:cNvSpPr/>
          <p:nvPr/>
        </p:nvSpPr>
        <p:spPr>
          <a:xfrm>
            <a:off x="7393716" y="4860785"/>
            <a:ext cx="876300" cy="353695"/>
          </a:xfrm>
          <a:custGeom>
            <a:avLst/>
            <a:gdLst/>
            <a:ahLst/>
            <a:cxnLst/>
            <a:rect l="l" t="t" r="r" b="b"/>
            <a:pathLst>
              <a:path w="876300" h="353695">
                <a:moveTo>
                  <a:pt x="817394" y="0"/>
                </a:moveTo>
                <a:lnTo>
                  <a:pt x="58903" y="0"/>
                </a:lnTo>
                <a:lnTo>
                  <a:pt x="35975" y="4629"/>
                </a:lnTo>
                <a:lnTo>
                  <a:pt x="17252" y="17252"/>
                </a:lnTo>
                <a:lnTo>
                  <a:pt x="4628" y="35976"/>
                </a:lnTo>
                <a:lnTo>
                  <a:pt x="0" y="58905"/>
                </a:lnTo>
                <a:lnTo>
                  <a:pt x="0" y="294516"/>
                </a:lnTo>
                <a:lnTo>
                  <a:pt x="4628" y="317445"/>
                </a:lnTo>
                <a:lnTo>
                  <a:pt x="17252" y="336168"/>
                </a:lnTo>
                <a:lnTo>
                  <a:pt x="35975" y="348792"/>
                </a:lnTo>
                <a:lnTo>
                  <a:pt x="58903" y="353421"/>
                </a:lnTo>
                <a:lnTo>
                  <a:pt x="817394" y="353421"/>
                </a:lnTo>
                <a:lnTo>
                  <a:pt x="840323" y="348792"/>
                </a:lnTo>
                <a:lnTo>
                  <a:pt x="859047" y="336168"/>
                </a:lnTo>
                <a:lnTo>
                  <a:pt x="871670" y="317445"/>
                </a:lnTo>
                <a:lnTo>
                  <a:pt x="876300" y="294516"/>
                </a:lnTo>
                <a:lnTo>
                  <a:pt x="876300" y="58905"/>
                </a:lnTo>
                <a:lnTo>
                  <a:pt x="871670" y="35976"/>
                </a:lnTo>
                <a:lnTo>
                  <a:pt x="859047" y="17252"/>
                </a:lnTo>
                <a:lnTo>
                  <a:pt x="840323" y="4629"/>
                </a:lnTo>
                <a:lnTo>
                  <a:pt x="817394" y="0"/>
                </a:lnTo>
                <a:close/>
              </a:path>
            </a:pathLst>
          </a:custGeom>
          <a:solidFill>
            <a:srgbClr val="8EB4E3"/>
          </a:solidFill>
        </p:spPr>
        <p:txBody>
          <a:bodyPr wrap="square" lIns="0" tIns="0" rIns="0" bIns="0" rtlCol="0"/>
          <a:lstStyle/>
          <a:p>
            <a:endParaRPr/>
          </a:p>
        </p:txBody>
      </p:sp>
      <p:sp>
        <p:nvSpPr>
          <p:cNvPr id="23" name="object 37">
            <a:extLst>
              <a:ext uri="{FF2B5EF4-FFF2-40B4-BE49-F238E27FC236}">
                <a16:creationId xmlns:a16="http://schemas.microsoft.com/office/drawing/2014/main" id="{6E161B48-8A41-BDEC-6B7A-B35EE111F686}"/>
              </a:ext>
            </a:extLst>
          </p:cNvPr>
          <p:cNvSpPr txBox="1"/>
          <p:nvPr/>
        </p:nvSpPr>
        <p:spPr>
          <a:xfrm>
            <a:off x="7524883" y="4877009"/>
            <a:ext cx="613971" cy="321242"/>
          </a:xfrm>
          <a:prstGeom prst="rect">
            <a:avLst/>
          </a:prstGeom>
        </p:spPr>
        <p:txBody>
          <a:bodyPr vert="horz" wrap="square" lIns="0" tIns="13335" rIns="0" bIns="0" rtlCol="0">
            <a:spAutoFit/>
          </a:bodyPr>
          <a:lstStyle/>
          <a:p>
            <a:pPr marL="15240" marR="5080" indent="-15875" algn="ctr">
              <a:lnSpc>
                <a:spcPct val="100000"/>
              </a:lnSpc>
              <a:spcBef>
                <a:spcPts val="105"/>
              </a:spcBef>
            </a:pPr>
            <a:r>
              <a:rPr lang="fr-CH" sz="1000" spc="-10" dirty="0" err="1">
                <a:latin typeface="Calibri"/>
                <a:cs typeface="Calibri"/>
              </a:rPr>
              <a:t>Signalling</a:t>
            </a:r>
            <a:r>
              <a:rPr lang="fr-CH" sz="1000" spc="-10" dirty="0">
                <a:latin typeface="Calibri"/>
                <a:cs typeface="Calibri"/>
              </a:rPr>
              <a:t> </a:t>
            </a:r>
            <a:r>
              <a:rPr lang="fr-CH" sz="1000" spc="-10" dirty="0" err="1">
                <a:latin typeface="Calibri"/>
                <a:cs typeface="Calibri"/>
              </a:rPr>
              <a:t>pathways</a:t>
            </a:r>
            <a:endParaRPr sz="1000" dirty="0">
              <a:latin typeface="Calibri"/>
              <a:cs typeface="Calibri"/>
            </a:endParaRPr>
          </a:p>
        </p:txBody>
      </p:sp>
      <p:sp>
        <p:nvSpPr>
          <p:cNvPr id="10" name="object 11">
            <a:extLst>
              <a:ext uri="{FF2B5EF4-FFF2-40B4-BE49-F238E27FC236}">
                <a16:creationId xmlns:a16="http://schemas.microsoft.com/office/drawing/2014/main" id="{D9352F6B-415B-4559-3265-7BED6F51C591}"/>
              </a:ext>
            </a:extLst>
          </p:cNvPr>
          <p:cNvSpPr/>
          <p:nvPr/>
        </p:nvSpPr>
        <p:spPr>
          <a:xfrm rot="5400000">
            <a:off x="1209969" y="5344000"/>
            <a:ext cx="438923" cy="339593"/>
          </a:xfrm>
          <a:custGeom>
            <a:avLst/>
            <a:gdLst/>
            <a:ahLst/>
            <a:cxnLst/>
            <a:rect l="l" t="t" r="r" b="b"/>
            <a:pathLst>
              <a:path w="487680" h="250825">
                <a:moveTo>
                  <a:pt x="361661" y="0"/>
                </a:moveTo>
                <a:lnTo>
                  <a:pt x="361661" y="62696"/>
                </a:lnTo>
                <a:lnTo>
                  <a:pt x="0" y="62696"/>
                </a:lnTo>
                <a:lnTo>
                  <a:pt x="0" y="188090"/>
                </a:lnTo>
                <a:lnTo>
                  <a:pt x="361661" y="188090"/>
                </a:lnTo>
                <a:lnTo>
                  <a:pt x="361661" y="250786"/>
                </a:lnTo>
                <a:lnTo>
                  <a:pt x="487053" y="125393"/>
                </a:lnTo>
                <a:lnTo>
                  <a:pt x="361661" y="0"/>
                </a:lnTo>
                <a:close/>
              </a:path>
            </a:pathLst>
          </a:custGeom>
          <a:solidFill>
            <a:srgbClr val="215968"/>
          </a:solidFill>
        </p:spPr>
        <p:txBody>
          <a:bodyPr wrap="square" lIns="0" tIns="0" rIns="0" bIns="0" rtlCol="0"/>
          <a:lstStyle/>
          <a:p>
            <a:endParaRPr/>
          </a:p>
        </p:txBody>
      </p:sp>
      <p:sp>
        <p:nvSpPr>
          <p:cNvPr id="11" name="object 11">
            <a:extLst>
              <a:ext uri="{FF2B5EF4-FFF2-40B4-BE49-F238E27FC236}">
                <a16:creationId xmlns:a16="http://schemas.microsoft.com/office/drawing/2014/main" id="{A2C50BC9-1763-7016-DF1B-D0036BC7C835}"/>
              </a:ext>
            </a:extLst>
          </p:cNvPr>
          <p:cNvSpPr/>
          <p:nvPr/>
        </p:nvSpPr>
        <p:spPr>
          <a:xfrm rot="5400000">
            <a:off x="4269242" y="5344000"/>
            <a:ext cx="438923" cy="339593"/>
          </a:xfrm>
          <a:custGeom>
            <a:avLst/>
            <a:gdLst/>
            <a:ahLst/>
            <a:cxnLst/>
            <a:rect l="l" t="t" r="r" b="b"/>
            <a:pathLst>
              <a:path w="487680" h="250825">
                <a:moveTo>
                  <a:pt x="361661" y="0"/>
                </a:moveTo>
                <a:lnTo>
                  <a:pt x="361661" y="62696"/>
                </a:lnTo>
                <a:lnTo>
                  <a:pt x="0" y="62696"/>
                </a:lnTo>
                <a:lnTo>
                  <a:pt x="0" y="188090"/>
                </a:lnTo>
                <a:lnTo>
                  <a:pt x="361661" y="188090"/>
                </a:lnTo>
                <a:lnTo>
                  <a:pt x="361661" y="250786"/>
                </a:lnTo>
                <a:lnTo>
                  <a:pt x="487053" y="125393"/>
                </a:lnTo>
                <a:lnTo>
                  <a:pt x="361661" y="0"/>
                </a:lnTo>
                <a:close/>
              </a:path>
            </a:pathLst>
          </a:custGeom>
          <a:solidFill>
            <a:srgbClr val="215968"/>
          </a:solidFill>
        </p:spPr>
        <p:txBody>
          <a:bodyPr wrap="square" lIns="0" tIns="0" rIns="0" bIns="0" rtlCol="0"/>
          <a:lstStyle/>
          <a:p>
            <a:endParaRPr/>
          </a:p>
        </p:txBody>
      </p:sp>
      <p:sp>
        <p:nvSpPr>
          <p:cNvPr id="13" name="object 11">
            <a:extLst>
              <a:ext uri="{FF2B5EF4-FFF2-40B4-BE49-F238E27FC236}">
                <a16:creationId xmlns:a16="http://schemas.microsoft.com/office/drawing/2014/main" id="{80B567B0-7F87-FF55-584B-8F20FBBCA5AB}"/>
              </a:ext>
            </a:extLst>
          </p:cNvPr>
          <p:cNvSpPr/>
          <p:nvPr/>
        </p:nvSpPr>
        <p:spPr>
          <a:xfrm rot="5400000">
            <a:off x="7664908" y="5347887"/>
            <a:ext cx="438923" cy="339593"/>
          </a:xfrm>
          <a:custGeom>
            <a:avLst/>
            <a:gdLst/>
            <a:ahLst/>
            <a:cxnLst/>
            <a:rect l="l" t="t" r="r" b="b"/>
            <a:pathLst>
              <a:path w="487680" h="250825">
                <a:moveTo>
                  <a:pt x="361661" y="0"/>
                </a:moveTo>
                <a:lnTo>
                  <a:pt x="361661" y="62696"/>
                </a:lnTo>
                <a:lnTo>
                  <a:pt x="0" y="62696"/>
                </a:lnTo>
                <a:lnTo>
                  <a:pt x="0" y="188090"/>
                </a:lnTo>
                <a:lnTo>
                  <a:pt x="361661" y="188090"/>
                </a:lnTo>
                <a:lnTo>
                  <a:pt x="361661" y="250786"/>
                </a:lnTo>
                <a:lnTo>
                  <a:pt x="487053" y="125393"/>
                </a:lnTo>
                <a:lnTo>
                  <a:pt x="361661" y="0"/>
                </a:lnTo>
                <a:close/>
              </a:path>
            </a:pathLst>
          </a:custGeom>
          <a:solidFill>
            <a:srgbClr val="215968"/>
          </a:solidFill>
        </p:spPr>
        <p:txBody>
          <a:bodyPr wrap="square" lIns="0" tIns="0" rIns="0" bIns="0" rtlCol="0"/>
          <a:lstStyle/>
          <a:p>
            <a:endParaRPr/>
          </a:p>
        </p:txBody>
      </p:sp>
      <p:sp>
        <p:nvSpPr>
          <p:cNvPr id="17" name="Content Placeholder 11">
            <a:extLst>
              <a:ext uri="{FF2B5EF4-FFF2-40B4-BE49-F238E27FC236}">
                <a16:creationId xmlns:a16="http://schemas.microsoft.com/office/drawing/2014/main" id="{7A9C4991-3D2D-92DA-0823-7CD6A472D978}"/>
              </a:ext>
            </a:extLst>
          </p:cNvPr>
          <p:cNvSpPr txBox="1">
            <a:spLocks/>
          </p:cNvSpPr>
          <p:nvPr/>
        </p:nvSpPr>
        <p:spPr bwMode="auto">
          <a:xfrm>
            <a:off x="766982" y="5826320"/>
            <a:ext cx="1356746" cy="719950"/>
          </a:xfrm>
          <a:prstGeom prst="rect">
            <a:avLst/>
          </a:prstGeom>
          <a:solidFill>
            <a:schemeClr val="accent5"/>
          </a:solidFill>
          <a:ln w="25400" cap="flat" cmpd="sng" algn="ctr">
            <a:solidFill>
              <a:schemeClr val="accent1"/>
            </a:solidFill>
            <a:prstDash val="solid"/>
            <a:miter lim="800000"/>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180975" indent="-180975" algn="l" rtl="0" eaLnBrk="1" fontAlgn="base" hangingPunct="1">
              <a:spcBef>
                <a:spcPct val="100000"/>
              </a:spcBef>
              <a:spcAft>
                <a:spcPct val="0"/>
              </a:spcAft>
              <a:buClr>
                <a:srgbClr val="0099FF"/>
              </a:buClr>
              <a:buFont typeface="Times" pitchFamily="18" charset="0"/>
              <a:buChar char="•"/>
              <a:defRPr sz="1800">
                <a:solidFill>
                  <a:schemeClr val="dk1"/>
                </a:solidFill>
                <a:latin typeface="Calibri" pitchFamily="34" charset="0"/>
                <a:ea typeface="+mn-ea"/>
                <a:cs typeface="+mn-cs"/>
              </a:defRPr>
            </a:lvl1pPr>
            <a:lvl2pPr marL="623888" indent="-174625" algn="l" rtl="0" eaLnBrk="1" fontAlgn="base" hangingPunct="1">
              <a:spcBef>
                <a:spcPct val="20000"/>
              </a:spcBef>
              <a:spcAft>
                <a:spcPct val="0"/>
              </a:spcAft>
              <a:buClr>
                <a:srgbClr val="0099FF"/>
              </a:buClr>
              <a:buFont typeface="Symbol" pitchFamily="18" charset="2"/>
              <a:buChar char="-"/>
              <a:defRPr sz="1600">
                <a:solidFill>
                  <a:schemeClr val="dk1"/>
                </a:solidFill>
                <a:latin typeface="Calibri" pitchFamily="34" charset="0"/>
                <a:ea typeface="+mn-ea"/>
                <a:cs typeface="+mn-cs"/>
              </a:defRPr>
            </a:lvl2pPr>
            <a:lvl3pPr marL="1074738" indent="-174625" algn="l" rtl="0" eaLnBrk="1" fontAlgn="base" hangingPunct="1">
              <a:spcBef>
                <a:spcPct val="30000"/>
              </a:spcBef>
              <a:spcAft>
                <a:spcPct val="0"/>
              </a:spcAft>
              <a:buClr>
                <a:srgbClr val="0099FF"/>
              </a:buClr>
              <a:buFont typeface="Courier New" pitchFamily="49" charset="0"/>
              <a:buChar char="o"/>
              <a:defRPr sz="1400">
                <a:solidFill>
                  <a:schemeClr val="dk1"/>
                </a:solidFill>
                <a:latin typeface="Calibri" pitchFamily="34" charset="0"/>
                <a:ea typeface="+mn-ea"/>
                <a:cs typeface="+mn-cs"/>
              </a:defRPr>
            </a:lvl3pPr>
            <a:lvl4pPr marL="1444625" indent="-190500" algn="l" rtl="0" eaLnBrk="1" fontAlgn="base" hangingPunct="1">
              <a:spcBef>
                <a:spcPct val="20000"/>
              </a:spcBef>
              <a:spcAft>
                <a:spcPct val="0"/>
              </a:spcAft>
              <a:buClr>
                <a:srgbClr val="0099FF"/>
              </a:buClr>
              <a:buFont typeface="Times" pitchFamily="18" charset="0"/>
              <a:buChar char="•"/>
              <a:defRPr sz="1200">
                <a:solidFill>
                  <a:schemeClr val="dk1"/>
                </a:solidFill>
                <a:latin typeface="Calibri" pitchFamily="34" charset="0"/>
                <a:ea typeface="+mn-ea"/>
                <a:cs typeface="+mn-cs"/>
              </a:defRPr>
            </a:lvl4pPr>
            <a:lvl5pPr marL="1814513" indent="-190500" algn="l" rtl="0" eaLnBrk="1" fontAlgn="base" hangingPunct="1">
              <a:spcBef>
                <a:spcPct val="20000"/>
              </a:spcBef>
              <a:spcAft>
                <a:spcPct val="0"/>
              </a:spcAft>
              <a:buClr>
                <a:srgbClr val="0099FF"/>
              </a:buClr>
              <a:buFont typeface="Times" pitchFamily="18" charset="0"/>
              <a:buChar char="-"/>
              <a:defRPr sz="1200">
                <a:solidFill>
                  <a:schemeClr val="dk1"/>
                </a:solidFill>
                <a:latin typeface="Calibri" pitchFamily="34" charset="0"/>
                <a:ea typeface="+mn-ea"/>
                <a:cs typeface="+mn-cs"/>
              </a:defRPr>
            </a:lvl5pPr>
            <a:lvl6pPr marL="2271713" indent="-190500" algn="l" rtl="0" eaLnBrk="1" fontAlgn="base" hangingPunct="1">
              <a:spcBef>
                <a:spcPct val="20000"/>
              </a:spcBef>
              <a:spcAft>
                <a:spcPct val="0"/>
              </a:spcAft>
              <a:buClr>
                <a:srgbClr val="0099FF"/>
              </a:buClr>
              <a:buFont typeface="Times" pitchFamily="18" charset="0"/>
              <a:buChar char="-"/>
              <a:defRPr sz="1800">
                <a:solidFill>
                  <a:schemeClr val="dk1"/>
                </a:solidFill>
                <a:latin typeface="+mn-lt"/>
                <a:ea typeface="+mn-ea"/>
                <a:cs typeface="+mn-cs"/>
              </a:defRPr>
            </a:lvl6pPr>
            <a:lvl7pPr marL="2728913" indent="-190500" algn="l" rtl="0" eaLnBrk="1" fontAlgn="base" hangingPunct="1">
              <a:spcBef>
                <a:spcPct val="20000"/>
              </a:spcBef>
              <a:spcAft>
                <a:spcPct val="0"/>
              </a:spcAft>
              <a:buClr>
                <a:srgbClr val="0099FF"/>
              </a:buClr>
              <a:buFont typeface="Times" pitchFamily="18" charset="0"/>
              <a:buChar char="-"/>
              <a:defRPr sz="1800">
                <a:solidFill>
                  <a:schemeClr val="dk1"/>
                </a:solidFill>
                <a:latin typeface="+mn-lt"/>
                <a:ea typeface="+mn-ea"/>
                <a:cs typeface="+mn-cs"/>
              </a:defRPr>
            </a:lvl7pPr>
            <a:lvl8pPr marL="3186113" indent="-190500" algn="l" rtl="0" eaLnBrk="1" fontAlgn="base" hangingPunct="1">
              <a:spcBef>
                <a:spcPct val="20000"/>
              </a:spcBef>
              <a:spcAft>
                <a:spcPct val="0"/>
              </a:spcAft>
              <a:buClr>
                <a:srgbClr val="0099FF"/>
              </a:buClr>
              <a:buFont typeface="Times" pitchFamily="18" charset="0"/>
              <a:buChar char="-"/>
              <a:defRPr sz="1800">
                <a:solidFill>
                  <a:schemeClr val="dk1"/>
                </a:solidFill>
                <a:latin typeface="+mn-lt"/>
                <a:ea typeface="+mn-ea"/>
                <a:cs typeface="+mn-cs"/>
              </a:defRPr>
            </a:lvl8pPr>
            <a:lvl9pPr marL="3643313" indent="-190500" algn="l" rtl="0" eaLnBrk="1" fontAlgn="base" hangingPunct="1">
              <a:spcBef>
                <a:spcPct val="20000"/>
              </a:spcBef>
              <a:spcAft>
                <a:spcPct val="0"/>
              </a:spcAft>
              <a:buClr>
                <a:srgbClr val="0099FF"/>
              </a:buClr>
              <a:buFont typeface="Times" pitchFamily="18" charset="0"/>
              <a:buChar char="-"/>
              <a:defRPr sz="1800">
                <a:solidFill>
                  <a:schemeClr val="dk1"/>
                </a:solidFill>
                <a:latin typeface="+mn-lt"/>
                <a:ea typeface="+mn-ea"/>
                <a:cs typeface="+mn-cs"/>
              </a:defRPr>
            </a:lvl9pPr>
          </a:lstStyle>
          <a:p>
            <a:pPr marL="0" indent="0">
              <a:lnSpc>
                <a:spcPct val="100000"/>
              </a:lnSpc>
              <a:spcBef>
                <a:spcPts val="960"/>
              </a:spcBef>
              <a:buNone/>
            </a:pPr>
            <a:r>
              <a:rPr lang="en-CH" b="0" i="1" kern="0" spc="-10" dirty="0">
                <a:latin typeface="Calibri"/>
                <a:cs typeface="Calibri"/>
              </a:rPr>
              <a:t>InterProScan</a:t>
            </a:r>
          </a:p>
          <a:p>
            <a:pPr marL="0" indent="0">
              <a:lnSpc>
                <a:spcPct val="100000"/>
              </a:lnSpc>
              <a:spcBef>
                <a:spcPts val="960"/>
              </a:spcBef>
              <a:buNone/>
            </a:pPr>
            <a:r>
              <a:rPr lang="en-CH" b="0" i="1" kern="0" spc="-10" dirty="0">
                <a:latin typeface="Calibri"/>
                <a:cs typeface="Calibri"/>
              </a:rPr>
              <a:t>UniProt</a:t>
            </a:r>
          </a:p>
          <a:p>
            <a:pPr marL="0" indent="0">
              <a:lnSpc>
                <a:spcPct val="100000"/>
              </a:lnSpc>
              <a:spcBef>
                <a:spcPts val="960"/>
              </a:spcBef>
              <a:buNone/>
            </a:pPr>
            <a:endParaRPr lang="de-CH" b="0" dirty="0">
              <a:latin typeface="Calibri"/>
              <a:cs typeface="Calibri"/>
            </a:endParaRPr>
          </a:p>
        </p:txBody>
      </p:sp>
      <p:sp>
        <p:nvSpPr>
          <p:cNvPr id="18" name="Content Placeholder 11">
            <a:extLst>
              <a:ext uri="{FF2B5EF4-FFF2-40B4-BE49-F238E27FC236}">
                <a16:creationId xmlns:a16="http://schemas.microsoft.com/office/drawing/2014/main" id="{1F1A7A22-3211-5AD0-AC71-7471A653E430}"/>
              </a:ext>
            </a:extLst>
          </p:cNvPr>
          <p:cNvSpPr txBox="1">
            <a:spLocks/>
          </p:cNvSpPr>
          <p:nvPr/>
        </p:nvSpPr>
        <p:spPr bwMode="auto">
          <a:xfrm>
            <a:off x="4133849" y="5847033"/>
            <a:ext cx="876300" cy="353695"/>
          </a:xfrm>
          <a:prstGeom prst="rect">
            <a:avLst/>
          </a:prstGeom>
          <a:solidFill>
            <a:schemeClr val="accent5"/>
          </a:solidFill>
          <a:ln w="25400" cap="flat" cmpd="sng" algn="ctr">
            <a:solidFill>
              <a:schemeClr val="accent1"/>
            </a:solidFill>
            <a:prstDash val="solid"/>
            <a:miter lim="800000"/>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180975" indent="-180975" algn="l" rtl="0" eaLnBrk="1" fontAlgn="base" hangingPunct="1">
              <a:spcBef>
                <a:spcPct val="100000"/>
              </a:spcBef>
              <a:spcAft>
                <a:spcPct val="0"/>
              </a:spcAft>
              <a:buClr>
                <a:srgbClr val="0099FF"/>
              </a:buClr>
              <a:buFont typeface="Times" pitchFamily="18" charset="0"/>
              <a:buChar char="•"/>
              <a:defRPr sz="1800">
                <a:solidFill>
                  <a:schemeClr val="dk1"/>
                </a:solidFill>
                <a:latin typeface="Calibri" pitchFamily="34" charset="0"/>
                <a:ea typeface="+mn-ea"/>
                <a:cs typeface="+mn-cs"/>
              </a:defRPr>
            </a:lvl1pPr>
            <a:lvl2pPr marL="623888" indent="-174625" algn="l" rtl="0" eaLnBrk="1" fontAlgn="base" hangingPunct="1">
              <a:spcBef>
                <a:spcPct val="20000"/>
              </a:spcBef>
              <a:spcAft>
                <a:spcPct val="0"/>
              </a:spcAft>
              <a:buClr>
                <a:srgbClr val="0099FF"/>
              </a:buClr>
              <a:buFont typeface="Symbol" pitchFamily="18" charset="2"/>
              <a:buChar char="-"/>
              <a:defRPr sz="1600">
                <a:solidFill>
                  <a:schemeClr val="dk1"/>
                </a:solidFill>
                <a:latin typeface="Calibri" pitchFamily="34" charset="0"/>
                <a:ea typeface="+mn-ea"/>
                <a:cs typeface="+mn-cs"/>
              </a:defRPr>
            </a:lvl2pPr>
            <a:lvl3pPr marL="1074738" indent="-174625" algn="l" rtl="0" eaLnBrk="1" fontAlgn="base" hangingPunct="1">
              <a:spcBef>
                <a:spcPct val="30000"/>
              </a:spcBef>
              <a:spcAft>
                <a:spcPct val="0"/>
              </a:spcAft>
              <a:buClr>
                <a:srgbClr val="0099FF"/>
              </a:buClr>
              <a:buFont typeface="Courier New" pitchFamily="49" charset="0"/>
              <a:buChar char="o"/>
              <a:defRPr sz="1400">
                <a:solidFill>
                  <a:schemeClr val="dk1"/>
                </a:solidFill>
                <a:latin typeface="Calibri" pitchFamily="34" charset="0"/>
                <a:ea typeface="+mn-ea"/>
                <a:cs typeface="+mn-cs"/>
              </a:defRPr>
            </a:lvl3pPr>
            <a:lvl4pPr marL="1444625" indent="-190500" algn="l" rtl="0" eaLnBrk="1" fontAlgn="base" hangingPunct="1">
              <a:spcBef>
                <a:spcPct val="20000"/>
              </a:spcBef>
              <a:spcAft>
                <a:spcPct val="0"/>
              </a:spcAft>
              <a:buClr>
                <a:srgbClr val="0099FF"/>
              </a:buClr>
              <a:buFont typeface="Times" pitchFamily="18" charset="0"/>
              <a:buChar char="•"/>
              <a:defRPr sz="1200">
                <a:solidFill>
                  <a:schemeClr val="dk1"/>
                </a:solidFill>
                <a:latin typeface="Calibri" pitchFamily="34" charset="0"/>
                <a:ea typeface="+mn-ea"/>
                <a:cs typeface="+mn-cs"/>
              </a:defRPr>
            </a:lvl4pPr>
            <a:lvl5pPr marL="1814513" indent="-190500" algn="l" rtl="0" eaLnBrk="1" fontAlgn="base" hangingPunct="1">
              <a:spcBef>
                <a:spcPct val="20000"/>
              </a:spcBef>
              <a:spcAft>
                <a:spcPct val="0"/>
              </a:spcAft>
              <a:buClr>
                <a:srgbClr val="0099FF"/>
              </a:buClr>
              <a:buFont typeface="Times" pitchFamily="18" charset="0"/>
              <a:buChar char="-"/>
              <a:defRPr sz="1200">
                <a:solidFill>
                  <a:schemeClr val="dk1"/>
                </a:solidFill>
                <a:latin typeface="Calibri" pitchFamily="34" charset="0"/>
                <a:ea typeface="+mn-ea"/>
                <a:cs typeface="+mn-cs"/>
              </a:defRPr>
            </a:lvl5pPr>
            <a:lvl6pPr marL="2271713" indent="-190500" algn="l" rtl="0" eaLnBrk="1" fontAlgn="base" hangingPunct="1">
              <a:spcBef>
                <a:spcPct val="20000"/>
              </a:spcBef>
              <a:spcAft>
                <a:spcPct val="0"/>
              </a:spcAft>
              <a:buClr>
                <a:srgbClr val="0099FF"/>
              </a:buClr>
              <a:buFont typeface="Times" pitchFamily="18" charset="0"/>
              <a:buChar char="-"/>
              <a:defRPr sz="1800">
                <a:solidFill>
                  <a:schemeClr val="dk1"/>
                </a:solidFill>
                <a:latin typeface="+mn-lt"/>
                <a:ea typeface="+mn-ea"/>
                <a:cs typeface="+mn-cs"/>
              </a:defRPr>
            </a:lvl6pPr>
            <a:lvl7pPr marL="2728913" indent="-190500" algn="l" rtl="0" eaLnBrk="1" fontAlgn="base" hangingPunct="1">
              <a:spcBef>
                <a:spcPct val="20000"/>
              </a:spcBef>
              <a:spcAft>
                <a:spcPct val="0"/>
              </a:spcAft>
              <a:buClr>
                <a:srgbClr val="0099FF"/>
              </a:buClr>
              <a:buFont typeface="Times" pitchFamily="18" charset="0"/>
              <a:buChar char="-"/>
              <a:defRPr sz="1800">
                <a:solidFill>
                  <a:schemeClr val="dk1"/>
                </a:solidFill>
                <a:latin typeface="+mn-lt"/>
                <a:ea typeface="+mn-ea"/>
                <a:cs typeface="+mn-cs"/>
              </a:defRPr>
            </a:lvl7pPr>
            <a:lvl8pPr marL="3186113" indent="-190500" algn="l" rtl="0" eaLnBrk="1" fontAlgn="base" hangingPunct="1">
              <a:spcBef>
                <a:spcPct val="20000"/>
              </a:spcBef>
              <a:spcAft>
                <a:spcPct val="0"/>
              </a:spcAft>
              <a:buClr>
                <a:srgbClr val="0099FF"/>
              </a:buClr>
              <a:buFont typeface="Times" pitchFamily="18" charset="0"/>
              <a:buChar char="-"/>
              <a:defRPr sz="1800">
                <a:solidFill>
                  <a:schemeClr val="dk1"/>
                </a:solidFill>
                <a:latin typeface="+mn-lt"/>
                <a:ea typeface="+mn-ea"/>
                <a:cs typeface="+mn-cs"/>
              </a:defRPr>
            </a:lvl8pPr>
            <a:lvl9pPr marL="3643313" indent="-190500" algn="l" rtl="0" eaLnBrk="1" fontAlgn="base" hangingPunct="1">
              <a:spcBef>
                <a:spcPct val="20000"/>
              </a:spcBef>
              <a:spcAft>
                <a:spcPct val="0"/>
              </a:spcAft>
              <a:buClr>
                <a:srgbClr val="0099FF"/>
              </a:buClr>
              <a:buFont typeface="Times" pitchFamily="18" charset="0"/>
              <a:buChar char="-"/>
              <a:defRPr sz="1800">
                <a:solidFill>
                  <a:schemeClr val="dk1"/>
                </a:solidFill>
                <a:latin typeface="+mn-lt"/>
                <a:ea typeface="+mn-ea"/>
                <a:cs typeface="+mn-cs"/>
              </a:defRPr>
            </a:lvl9pPr>
          </a:lstStyle>
          <a:p>
            <a:pPr marL="0" indent="0">
              <a:lnSpc>
                <a:spcPct val="100000"/>
              </a:lnSpc>
              <a:spcBef>
                <a:spcPts val="960"/>
              </a:spcBef>
              <a:buNone/>
            </a:pPr>
            <a:r>
              <a:rPr lang="en-CH" b="0" i="1" kern="0" spc="-10" dirty="0">
                <a:latin typeface="Calibri"/>
                <a:cs typeface="Calibri"/>
              </a:rPr>
              <a:t>KEGG</a:t>
            </a:r>
          </a:p>
          <a:p>
            <a:pPr marL="0" indent="0">
              <a:lnSpc>
                <a:spcPct val="100000"/>
              </a:lnSpc>
              <a:spcBef>
                <a:spcPts val="960"/>
              </a:spcBef>
              <a:buNone/>
            </a:pPr>
            <a:endParaRPr lang="de-CH" b="0" dirty="0">
              <a:latin typeface="Calibri"/>
              <a:cs typeface="Calibri"/>
            </a:endParaRPr>
          </a:p>
        </p:txBody>
      </p:sp>
      <p:sp>
        <p:nvSpPr>
          <p:cNvPr id="19" name="Content Placeholder 11">
            <a:extLst>
              <a:ext uri="{FF2B5EF4-FFF2-40B4-BE49-F238E27FC236}">
                <a16:creationId xmlns:a16="http://schemas.microsoft.com/office/drawing/2014/main" id="{5763AB6C-C487-E6ED-571C-826CA5E8E15F}"/>
              </a:ext>
            </a:extLst>
          </p:cNvPr>
          <p:cNvSpPr txBox="1">
            <a:spLocks/>
          </p:cNvSpPr>
          <p:nvPr/>
        </p:nvSpPr>
        <p:spPr bwMode="auto">
          <a:xfrm>
            <a:off x="7094510" y="5821762"/>
            <a:ext cx="1356746" cy="353695"/>
          </a:xfrm>
          <a:prstGeom prst="rect">
            <a:avLst/>
          </a:prstGeom>
          <a:solidFill>
            <a:schemeClr val="accent5"/>
          </a:solidFill>
          <a:ln w="25400" cap="flat" cmpd="sng" algn="ctr">
            <a:solidFill>
              <a:schemeClr val="accent1"/>
            </a:solidFill>
            <a:prstDash val="solid"/>
            <a:miter lim="800000"/>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180975" indent="-180975" algn="l" rtl="0" eaLnBrk="1" fontAlgn="base" hangingPunct="1">
              <a:spcBef>
                <a:spcPct val="100000"/>
              </a:spcBef>
              <a:spcAft>
                <a:spcPct val="0"/>
              </a:spcAft>
              <a:buClr>
                <a:srgbClr val="0099FF"/>
              </a:buClr>
              <a:buFont typeface="Times" pitchFamily="18" charset="0"/>
              <a:buChar char="•"/>
              <a:defRPr sz="1800">
                <a:solidFill>
                  <a:schemeClr val="dk1"/>
                </a:solidFill>
                <a:latin typeface="Calibri" pitchFamily="34" charset="0"/>
                <a:ea typeface="+mn-ea"/>
                <a:cs typeface="+mn-cs"/>
              </a:defRPr>
            </a:lvl1pPr>
            <a:lvl2pPr marL="623888" indent="-174625" algn="l" rtl="0" eaLnBrk="1" fontAlgn="base" hangingPunct="1">
              <a:spcBef>
                <a:spcPct val="20000"/>
              </a:spcBef>
              <a:spcAft>
                <a:spcPct val="0"/>
              </a:spcAft>
              <a:buClr>
                <a:srgbClr val="0099FF"/>
              </a:buClr>
              <a:buFont typeface="Symbol" pitchFamily="18" charset="2"/>
              <a:buChar char="-"/>
              <a:defRPr sz="1600">
                <a:solidFill>
                  <a:schemeClr val="dk1"/>
                </a:solidFill>
                <a:latin typeface="Calibri" pitchFamily="34" charset="0"/>
                <a:ea typeface="+mn-ea"/>
                <a:cs typeface="+mn-cs"/>
              </a:defRPr>
            </a:lvl2pPr>
            <a:lvl3pPr marL="1074738" indent="-174625" algn="l" rtl="0" eaLnBrk="1" fontAlgn="base" hangingPunct="1">
              <a:spcBef>
                <a:spcPct val="30000"/>
              </a:spcBef>
              <a:spcAft>
                <a:spcPct val="0"/>
              </a:spcAft>
              <a:buClr>
                <a:srgbClr val="0099FF"/>
              </a:buClr>
              <a:buFont typeface="Courier New" pitchFamily="49" charset="0"/>
              <a:buChar char="o"/>
              <a:defRPr sz="1400">
                <a:solidFill>
                  <a:schemeClr val="dk1"/>
                </a:solidFill>
                <a:latin typeface="Calibri" pitchFamily="34" charset="0"/>
                <a:ea typeface="+mn-ea"/>
                <a:cs typeface="+mn-cs"/>
              </a:defRPr>
            </a:lvl3pPr>
            <a:lvl4pPr marL="1444625" indent="-190500" algn="l" rtl="0" eaLnBrk="1" fontAlgn="base" hangingPunct="1">
              <a:spcBef>
                <a:spcPct val="20000"/>
              </a:spcBef>
              <a:spcAft>
                <a:spcPct val="0"/>
              </a:spcAft>
              <a:buClr>
                <a:srgbClr val="0099FF"/>
              </a:buClr>
              <a:buFont typeface="Times" pitchFamily="18" charset="0"/>
              <a:buChar char="•"/>
              <a:defRPr sz="1200">
                <a:solidFill>
                  <a:schemeClr val="dk1"/>
                </a:solidFill>
                <a:latin typeface="Calibri" pitchFamily="34" charset="0"/>
                <a:ea typeface="+mn-ea"/>
                <a:cs typeface="+mn-cs"/>
              </a:defRPr>
            </a:lvl4pPr>
            <a:lvl5pPr marL="1814513" indent="-190500" algn="l" rtl="0" eaLnBrk="1" fontAlgn="base" hangingPunct="1">
              <a:spcBef>
                <a:spcPct val="20000"/>
              </a:spcBef>
              <a:spcAft>
                <a:spcPct val="0"/>
              </a:spcAft>
              <a:buClr>
                <a:srgbClr val="0099FF"/>
              </a:buClr>
              <a:buFont typeface="Times" pitchFamily="18" charset="0"/>
              <a:buChar char="-"/>
              <a:defRPr sz="1200">
                <a:solidFill>
                  <a:schemeClr val="dk1"/>
                </a:solidFill>
                <a:latin typeface="Calibri" pitchFamily="34" charset="0"/>
                <a:ea typeface="+mn-ea"/>
                <a:cs typeface="+mn-cs"/>
              </a:defRPr>
            </a:lvl5pPr>
            <a:lvl6pPr marL="2271713" indent="-190500" algn="l" rtl="0" eaLnBrk="1" fontAlgn="base" hangingPunct="1">
              <a:spcBef>
                <a:spcPct val="20000"/>
              </a:spcBef>
              <a:spcAft>
                <a:spcPct val="0"/>
              </a:spcAft>
              <a:buClr>
                <a:srgbClr val="0099FF"/>
              </a:buClr>
              <a:buFont typeface="Times" pitchFamily="18" charset="0"/>
              <a:buChar char="-"/>
              <a:defRPr sz="1800">
                <a:solidFill>
                  <a:schemeClr val="dk1"/>
                </a:solidFill>
                <a:latin typeface="+mn-lt"/>
                <a:ea typeface="+mn-ea"/>
                <a:cs typeface="+mn-cs"/>
              </a:defRPr>
            </a:lvl6pPr>
            <a:lvl7pPr marL="2728913" indent="-190500" algn="l" rtl="0" eaLnBrk="1" fontAlgn="base" hangingPunct="1">
              <a:spcBef>
                <a:spcPct val="20000"/>
              </a:spcBef>
              <a:spcAft>
                <a:spcPct val="0"/>
              </a:spcAft>
              <a:buClr>
                <a:srgbClr val="0099FF"/>
              </a:buClr>
              <a:buFont typeface="Times" pitchFamily="18" charset="0"/>
              <a:buChar char="-"/>
              <a:defRPr sz="1800">
                <a:solidFill>
                  <a:schemeClr val="dk1"/>
                </a:solidFill>
                <a:latin typeface="+mn-lt"/>
                <a:ea typeface="+mn-ea"/>
                <a:cs typeface="+mn-cs"/>
              </a:defRPr>
            </a:lvl7pPr>
            <a:lvl8pPr marL="3186113" indent="-190500" algn="l" rtl="0" eaLnBrk="1" fontAlgn="base" hangingPunct="1">
              <a:spcBef>
                <a:spcPct val="20000"/>
              </a:spcBef>
              <a:spcAft>
                <a:spcPct val="0"/>
              </a:spcAft>
              <a:buClr>
                <a:srgbClr val="0099FF"/>
              </a:buClr>
              <a:buFont typeface="Times" pitchFamily="18" charset="0"/>
              <a:buChar char="-"/>
              <a:defRPr sz="1800">
                <a:solidFill>
                  <a:schemeClr val="dk1"/>
                </a:solidFill>
                <a:latin typeface="+mn-lt"/>
                <a:ea typeface="+mn-ea"/>
                <a:cs typeface="+mn-cs"/>
              </a:defRPr>
            </a:lvl8pPr>
            <a:lvl9pPr marL="3643313" indent="-190500" algn="l" rtl="0" eaLnBrk="1" fontAlgn="base" hangingPunct="1">
              <a:spcBef>
                <a:spcPct val="20000"/>
              </a:spcBef>
              <a:spcAft>
                <a:spcPct val="0"/>
              </a:spcAft>
              <a:buClr>
                <a:srgbClr val="0099FF"/>
              </a:buClr>
              <a:buFont typeface="Times" pitchFamily="18" charset="0"/>
              <a:buChar char="-"/>
              <a:defRPr sz="1800">
                <a:solidFill>
                  <a:schemeClr val="dk1"/>
                </a:solidFill>
                <a:latin typeface="+mn-lt"/>
                <a:ea typeface="+mn-ea"/>
                <a:cs typeface="+mn-cs"/>
              </a:defRPr>
            </a:lvl9pPr>
          </a:lstStyle>
          <a:p>
            <a:pPr marL="0" indent="0">
              <a:lnSpc>
                <a:spcPct val="100000"/>
              </a:lnSpc>
              <a:spcBef>
                <a:spcPts val="960"/>
              </a:spcBef>
              <a:buNone/>
            </a:pPr>
            <a:r>
              <a:rPr lang="en-CH" b="0" i="1" kern="0" spc="-10" dirty="0">
                <a:latin typeface="Calibri"/>
                <a:cs typeface="Calibri"/>
              </a:rPr>
              <a:t>KEGG/IPath</a:t>
            </a:r>
          </a:p>
          <a:p>
            <a:pPr marL="0" indent="0">
              <a:lnSpc>
                <a:spcPct val="100000"/>
              </a:lnSpc>
              <a:spcBef>
                <a:spcPts val="960"/>
              </a:spcBef>
              <a:buNone/>
            </a:pPr>
            <a:endParaRPr lang="de-CH" b="0" dirty="0">
              <a:latin typeface="Calibri"/>
              <a:cs typeface="Calibri"/>
            </a:endParaRPr>
          </a:p>
        </p:txBody>
      </p:sp>
    </p:spTree>
    <p:extLst>
      <p:ext uri="{BB962C8B-B14F-4D97-AF65-F5344CB8AC3E}">
        <p14:creationId xmlns:p14="http://schemas.microsoft.com/office/powerpoint/2010/main" val="3852402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ptimizing 16S rRNA gene profile analysis from low biomass nasopharyngeal  and induced sputum specimens | BMC Microbiology | Full Text">
            <a:extLst>
              <a:ext uri="{FF2B5EF4-FFF2-40B4-BE49-F238E27FC236}">
                <a16:creationId xmlns:a16="http://schemas.microsoft.com/office/drawing/2014/main" id="{CD6C2B67-7E45-07A7-790D-2130BA27A6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437" t="3800" r="3241" b="51050"/>
          <a:stretch/>
        </p:blipFill>
        <p:spPr bwMode="auto">
          <a:xfrm>
            <a:off x="5183634" y="1484786"/>
            <a:ext cx="3348806" cy="219427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7FE5CC3-EE8E-10DA-4A30-AD50908DDBBF}"/>
              </a:ext>
            </a:extLst>
          </p:cNvPr>
          <p:cNvSpPr txBox="1"/>
          <p:nvPr/>
        </p:nvSpPr>
        <p:spPr>
          <a:xfrm>
            <a:off x="3367022" y="1628802"/>
            <a:ext cx="1800200" cy="1323439"/>
          </a:xfrm>
          <a:prstGeom prst="rect">
            <a:avLst/>
          </a:prstGeom>
          <a:noFill/>
        </p:spPr>
        <p:txBody>
          <a:bodyPr wrap="square" rtlCol="0">
            <a:spAutoFit/>
          </a:bodyPr>
          <a:lstStyle/>
          <a:p>
            <a:pPr>
              <a:lnSpc>
                <a:spcPct val="100000"/>
              </a:lnSpc>
            </a:pPr>
            <a:r>
              <a:rPr lang="en-CH" sz="1600" dirty="0">
                <a:latin typeface="Calibri" panose="020F0502020204030204" pitchFamily="34" charset="0"/>
                <a:cs typeface="Calibri" panose="020F0502020204030204" pitchFamily="34" charset="0"/>
              </a:rPr>
              <a:t>16S rRNA </a:t>
            </a:r>
            <a:r>
              <a:rPr lang="en-CH" sz="1600" b="0" dirty="0">
                <a:latin typeface="Calibri" panose="020F0502020204030204" pitchFamily="34" charset="0"/>
                <a:cs typeface="Calibri" panose="020F0502020204030204" pitchFamily="34" charset="0"/>
              </a:rPr>
              <a:t>can tell us </a:t>
            </a:r>
            <a:r>
              <a:rPr lang="en-CH" sz="1600" dirty="0">
                <a:latin typeface="Calibri" panose="020F0502020204030204" pitchFamily="34" charset="0"/>
                <a:cs typeface="Calibri" panose="020F0502020204030204" pitchFamily="34" charset="0"/>
              </a:rPr>
              <a:t>WHO IS THERE?</a:t>
            </a:r>
          </a:p>
          <a:p>
            <a:pPr>
              <a:lnSpc>
                <a:spcPct val="100000"/>
              </a:lnSpc>
            </a:pPr>
            <a:r>
              <a:rPr lang="en-CH" sz="1600" b="0" dirty="0">
                <a:latin typeface="Calibri" panose="020F0502020204030204" pitchFamily="34" charset="0"/>
                <a:cs typeface="Calibri" panose="020F0502020204030204" pitchFamily="34" charset="0"/>
              </a:rPr>
              <a:t>But is what you see a cause or consequence?</a:t>
            </a:r>
          </a:p>
        </p:txBody>
      </p:sp>
      <p:sp>
        <p:nvSpPr>
          <p:cNvPr id="7" name="TextBox 6">
            <a:extLst>
              <a:ext uri="{FF2B5EF4-FFF2-40B4-BE49-F238E27FC236}">
                <a16:creationId xmlns:a16="http://schemas.microsoft.com/office/drawing/2014/main" id="{D236FAEC-987E-388A-DD27-E91FF753B55E}"/>
              </a:ext>
            </a:extLst>
          </p:cNvPr>
          <p:cNvSpPr txBox="1"/>
          <p:nvPr/>
        </p:nvSpPr>
        <p:spPr>
          <a:xfrm>
            <a:off x="3851920" y="3627891"/>
            <a:ext cx="4572000" cy="195182"/>
          </a:xfrm>
          <a:prstGeom prst="rect">
            <a:avLst/>
          </a:prstGeom>
          <a:noFill/>
        </p:spPr>
        <p:txBody>
          <a:bodyPr wrap="square">
            <a:spAutoFit/>
          </a:bodyPr>
          <a:lstStyle/>
          <a:p>
            <a:r>
              <a:rPr lang="en-GB" b="0" dirty="0">
                <a:solidFill>
                  <a:srgbClr val="0097EF"/>
                </a:solidFill>
                <a:latin typeface="-apple-system"/>
              </a:rPr>
              <a:t>Claassen-Weitz et al. 2020</a:t>
            </a:r>
            <a:endParaRPr lang="en-CH" dirty="0"/>
          </a:p>
        </p:txBody>
      </p:sp>
      <p:sp>
        <p:nvSpPr>
          <p:cNvPr id="8" name="TextBox 7">
            <a:extLst>
              <a:ext uri="{FF2B5EF4-FFF2-40B4-BE49-F238E27FC236}">
                <a16:creationId xmlns:a16="http://schemas.microsoft.com/office/drawing/2014/main" id="{A18FB919-5987-AD46-436F-CAF4227A9219}"/>
              </a:ext>
            </a:extLst>
          </p:cNvPr>
          <p:cNvSpPr txBox="1"/>
          <p:nvPr/>
        </p:nvSpPr>
        <p:spPr>
          <a:xfrm>
            <a:off x="3381562" y="5471245"/>
            <a:ext cx="2191191" cy="1323439"/>
          </a:xfrm>
          <a:prstGeom prst="rect">
            <a:avLst/>
          </a:prstGeom>
          <a:noFill/>
        </p:spPr>
        <p:txBody>
          <a:bodyPr wrap="square" rtlCol="0">
            <a:spAutoFit/>
          </a:bodyPr>
          <a:lstStyle/>
          <a:p>
            <a:pPr>
              <a:lnSpc>
                <a:spcPct val="100000"/>
              </a:lnSpc>
            </a:pPr>
            <a:r>
              <a:rPr lang="en-CH" sz="1600" dirty="0">
                <a:latin typeface="Calibri" panose="020F0502020204030204" pitchFamily="34" charset="0"/>
                <a:cs typeface="Calibri" panose="020F0502020204030204" pitchFamily="34" charset="0"/>
              </a:rPr>
              <a:t>Shotgun metagenomics </a:t>
            </a:r>
            <a:r>
              <a:rPr lang="en-CH" sz="1600" b="0" dirty="0">
                <a:latin typeface="Calibri" panose="020F0502020204030204" pitchFamily="34" charset="0"/>
                <a:cs typeface="Calibri" panose="020F0502020204030204" pitchFamily="34" charset="0"/>
              </a:rPr>
              <a:t>can tell us </a:t>
            </a:r>
            <a:r>
              <a:rPr lang="en-CH" sz="1600" dirty="0">
                <a:latin typeface="Calibri" panose="020F0502020204030204" pitchFamily="34" charset="0"/>
                <a:cs typeface="Calibri" panose="020F0502020204030204" pitchFamily="34" charset="0"/>
              </a:rPr>
              <a:t>WHO IS THERE? </a:t>
            </a:r>
            <a:r>
              <a:rPr lang="en-GB" sz="1600" dirty="0">
                <a:latin typeface="Calibri" panose="020F0502020204030204" pitchFamily="34" charset="0"/>
                <a:cs typeface="Calibri" panose="020F0502020204030204" pitchFamily="34" charset="0"/>
              </a:rPr>
              <a:t>A</a:t>
            </a:r>
            <a:r>
              <a:rPr lang="en-CH" sz="1600" dirty="0">
                <a:latin typeface="Calibri" panose="020F0502020204030204" pitchFamily="34" charset="0"/>
                <a:cs typeface="Calibri" panose="020F0502020204030204" pitchFamily="34" charset="0"/>
              </a:rPr>
              <a:t>nd WHAT IS THEIR FUNCTIONAL POTENTIAL?</a:t>
            </a:r>
          </a:p>
        </p:txBody>
      </p:sp>
      <p:sp>
        <p:nvSpPr>
          <p:cNvPr id="9" name="Title 1">
            <a:extLst>
              <a:ext uri="{FF2B5EF4-FFF2-40B4-BE49-F238E27FC236}">
                <a16:creationId xmlns:a16="http://schemas.microsoft.com/office/drawing/2014/main" id="{F6201A0A-D2DF-6B96-78AA-CD58AF2D16C4}"/>
              </a:ext>
            </a:extLst>
          </p:cNvPr>
          <p:cNvSpPr>
            <a:spLocks noGrp="1"/>
          </p:cNvSpPr>
          <p:nvPr>
            <p:ph type="title"/>
          </p:nvPr>
        </p:nvSpPr>
        <p:spPr>
          <a:xfrm>
            <a:off x="457200" y="834121"/>
            <a:ext cx="8229600" cy="523220"/>
          </a:xfrm>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de-CH" sz="2800" dirty="0" err="1"/>
              <a:t>What</a:t>
            </a:r>
            <a:r>
              <a:rPr lang="de-CH" sz="2800" dirty="0"/>
              <a:t> </a:t>
            </a:r>
            <a:r>
              <a:rPr lang="de-CH" sz="2800" dirty="0" err="1"/>
              <a:t>is</a:t>
            </a:r>
            <a:r>
              <a:rPr lang="de-CH" sz="2800" dirty="0"/>
              <a:t> </a:t>
            </a:r>
            <a:r>
              <a:rPr lang="de-CH" sz="2800" dirty="0" err="1"/>
              <a:t>metatranscriptomics</a:t>
            </a:r>
            <a:r>
              <a:rPr lang="de-CH" sz="2800" dirty="0"/>
              <a:t>?</a:t>
            </a:r>
            <a:endParaRPr lang="en-US" sz="2800" dirty="0"/>
          </a:p>
        </p:txBody>
      </p:sp>
      <p:sp>
        <p:nvSpPr>
          <p:cNvPr id="10" name="TextBox 9">
            <a:extLst>
              <a:ext uri="{FF2B5EF4-FFF2-40B4-BE49-F238E27FC236}">
                <a16:creationId xmlns:a16="http://schemas.microsoft.com/office/drawing/2014/main" id="{D78A7803-4116-5B7D-5443-070D41019CB6}"/>
              </a:ext>
            </a:extLst>
          </p:cNvPr>
          <p:cNvSpPr txBox="1"/>
          <p:nvPr/>
        </p:nvSpPr>
        <p:spPr>
          <a:xfrm>
            <a:off x="6273132" y="4563455"/>
            <a:ext cx="2191191" cy="1077218"/>
          </a:xfrm>
          <a:prstGeom prst="rect">
            <a:avLst/>
          </a:prstGeom>
          <a:solidFill>
            <a:srgbClr val="B9E3FF"/>
          </a:solidFill>
        </p:spPr>
        <p:style>
          <a:lnRef idx="2">
            <a:schemeClr val="accent2"/>
          </a:lnRef>
          <a:fillRef idx="1">
            <a:schemeClr val="lt1"/>
          </a:fillRef>
          <a:effectRef idx="0">
            <a:schemeClr val="accent2"/>
          </a:effectRef>
          <a:fontRef idx="minor">
            <a:schemeClr val="dk1"/>
          </a:fontRef>
        </p:style>
        <p:txBody>
          <a:bodyPr wrap="square" rtlCol="0">
            <a:spAutoFit/>
          </a:bodyPr>
          <a:lstStyle/>
          <a:p>
            <a:pPr>
              <a:lnSpc>
                <a:spcPct val="100000"/>
              </a:lnSpc>
            </a:pPr>
            <a:r>
              <a:rPr lang="en-CH" sz="1600" dirty="0">
                <a:latin typeface="Calibri" panose="020F0502020204030204" pitchFamily="34" charset="0"/>
                <a:cs typeface="Calibri" panose="020F0502020204030204" pitchFamily="34" charset="0"/>
              </a:rPr>
              <a:t>Metatranscriptomics </a:t>
            </a:r>
            <a:r>
              <a:rPr lang="en-CH" sz="1600" b="0" dirty="0">
                <a:latin typeface="Calibri" panose="020F0502020204030204" pitchFamily="34" charset="0"/>
                <a:cs typeface="Calibri" panose="020F0502020204030204" pitchFamily="34" charset="0"/>
              </a:rPr>
              <a:t>can tell us </a:t>
            </a:r>
            <a:r>
              <a:rPr lang="de-CH" sz="1600" dirty="0">
                <a:latin typeface="Calibri" panose="020F0502020204030204" pitchFamily="34" charset="0"/>
                <a:cs typeface="Calibri" panose="020F0502020204030204" pitchFamily="34" charset="0"/>
              </a:rPr>
              <a:t>WHO IS DOING WHAT? – </a:t>
            </a:r>
            <a:r>
              <a:rPr lang="de-CH" sz="1600" dirty="0" err="1">
                <a:latin typeface="Calibri" panose="020F0502020204030204" pitchFamily="34" charset="0"/>
                <a:cs typeface="Calibri" panose="020F0502020204030204" pitchFamily="34" charset="0"/>
              </a:rPr>
              <a:t>microbiome</a:t>
            </a:r>
            <a:r>
              <a:rPr lang="de-CH" sz="1600" dirty="0">
                <a:latin typeface="Calibri" panose="020F0502020204030204" pitchFamily="34" charset="0"/>
                <a:cs typeface="Calibri" panose="020F0502020204030204" pitchFamily="34" charset="0"/>
              </a:rPr>
              <a:t> </a:t>
            </a:r>
            <a:r>
              <a:rPr lang="de-CH" sz="1600" dirty="0" err="1">
                <a:latin typeface="Calibri" panose="020F0502020204030204" pitchFamily="34" charset="0"/>
                <a:cs typeface="Calibri" panose="020F0502020204030204" pitchFamily="34" charset="0"/>
              </a:rPr>
              <a:t>activity</a:t>
            </a:r>
            <a:endParaRPr lang="en-CH" sz="1600" dirty="0">
              <a:latin typeface="Calibri" panose="020F0502020204030204" pitchFamily="34" charset="0"/>
              <a:cs typeface="Calibri" panose="020F0502020204030204" pitchFamily="34" charset="0"/>
            </a:endParaRPr>
          </a:p>
        </p:txBody>
      </p:sp>
      <p:pic>
        <p:nvPicPr>
          <p:cNvPr id="1032" name="Picture 8" descr="figure 4">
            <a:extLst>
              <a:ext uri="{FF2B5EF4-FFF2-40B4-BE49-F238E27FC236}">
                <a16:creationId xmlns:a16="http://schemas.microsoft.com/office/drawing/2014/main" id="{C3BC76A5-76B4-25F2-21AF-1C12E32A65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45" y="1595730"/>
            <a:ext cx="3356896" cy="479715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F9D83F8-08A9-C70B-9B77-7ACC40C04555}"/>
              </a:ext>
            </a:extLst>
          </p:cNvPr>
          <p:cNvSpPr txBox="1"/>
          <p:nvPr/>
        </p:nvSpPr>
        <p:spPr>
          <a:xfrm>
            <a:off x="-1117559" y="6512275"/>
            <a:ext cx="4572000" cy="194925"/>
          </a:xfrm>
          <a:prstGeom prst="rect">
            <a:avLst/>
          </a:prstGeom>
          <a:noFill/>
        </p:spPr>
        <p:txBody>
          <a:bodyPr wrap="square">
            <a:spAutoFit/>
          </a:bodyPr>
          <a:lstStyle/>
          <a:p>
            <a:r>
              <a:rPr lang="en-CH" sz="700" b="0" dirty="0">
                <a:solidFill>
                  <a:srgbClr val="0099FF"/>
                </a:solidFill>
              </a:rPr>
              <a:t>https://www.nature.com/articles/nature11550</a:t>
            </a:r>
          </a:p>
        </p:txBody>
      </p:sp>
    </p:spTree>
    <p:extLst>
      <p:ext uri="{BB962C8B-B14F-4D97-AF65-F5344CB8AC3E}">
        <p14:creationId xmlns:p14="http://schemas.microsoft.com/office/powerpoint/2010/main" val="30754220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872846F-5779-1344-8982-6312320C7A30}"/>
              </a:ext>
            </a:extLst>
          </p:cNvPr>
          <p:cNvSpPr>
            <a:spLocks noGrp="1"/>
          </p:cNvSpPr>
          <p:nvPr>
            <p:ph type="title"/>
          </p:nvPr>
        </p:nvSpPr>
        <p:spPr/>
        <p:txBody>
          <a:bodyPr/>
          <a:lstStyle/>
          <a:p>
            <a:endParaRPr lang="en-CH"/>
          </a:p>
        </p:txBody>
      </p:sp>
      <p:sp>
        <p:nvSpPr>
          <p:cNvPr id="7" name="Content Placeholder 6">
            <a:extLst>
              <a:ext uri="{FF2B5EF4-FFF2-40B4-BE49-F238E27FC236}">
                <a16:creationId xmlns:a16="http://schemas.microsoft.com/office/drawing/2014/main" id="{BC8FCAAF-4C82-07E2-8AAF-944C1C78F20B}"/>
              </a:ext>
            </a:extLst>
          </p:cNvPr>
          <p:cNvSpPr>
            <a:spLocks noGrp="1"/>
          </p:cNvSpPr>
          <p:nvPr>
            <p:ph idx="1"/>
          </p:nvPr>
        </p:nvSpPr>
        <p:spPr/>
        <p:txBody>
          <a:bodyPr/>
          <a:lstStyle/>
          <a:p>
            <a:r>
              <a:rPr lang="en-GB" b="0" i="0" dirty="0">
                <a:solidFill>
                  <a:srgbClr val="111111"/>
                </a:solidFill>
                <a:effectLst/>
                <a:latin typeface="Roboto" panose="02000000000000000000" pitchFamily="2" charset="0"/>
              </a:rPr>
              <a:t>Comparison of mRNA vs. rRNA based abundance estimates</a:t>
            </a:r>
            <a:endParaRPr lang="en-CH" dirty="0"/>
          </a:p>
          <a:p>
            <a:r>
              <a:rPr lang="en-CH" dirty="0"/>
              <a:t>Abundance not the same as expression!! </a:t>
            </a:r>
          </a:p>
          <a:p>
            <a:r>
              <a:rPr lang="en-CH" dirty="0"/>
              <a:t>Differences can be subtle but also can be big</a:t>
            </a:r>
          </a:p>
        </p:txBody>
      </p:sp>
      <mc:AlternateContent xmlns:mc="http://schemas.openxmlformats.org/markup-compatibility/2006" xmlns:a14="http://schemas.microsoft.com/office/drawing/2010/main">
        <mc:Choice Requires="a14">
          <p:sp>
            <p:nvSpPr>
              <p:cNvPr id="5" name="Title 1">
                <a:extLst>
                  <a:ext uri="{FF2B5EF4-FFF2-40B4-BE49-F238E27FC236}">
                    <a16:creationId xmlns:a16="http://schemas.microsoft.com/office/drawing/2014/main" id="{F831D49E-B599-1125-4219-B4854FC5E659}"/>
                  </a:ext>
                </a:extLst>
              </p:cNvPr>
              <p:cNvSpPr txBox="1">
                <a:spLocks/>
              </p:cNvSpPr>
              <p:nvPr/>
            </p:nvSpPr>
            <p:spPr bwMode="auto">
              <a:xfrm>
                <a:off x="457200" y="834121"/>
                <a:ext cx="8229600" cy="523220"/>
              </a:xfrm>
              <a:prstGeom prst="rect">
                <a:avLst/>
              </a:prstGeom>
              <a:ln w="25400" cap="flat" cmpd="sng" algn="ctr">
                <a:solidFill>
                  <a:schemeClr val="accent1">
                    <a:shade val="50000"/>
                  </a:schemeClr>
                </a:solidFill>
                <a:prstDash val="solid"/>
                <a:miter lim="800000"/>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spAutoFit/>
              </a:bodyPr>
              <a:lstStyle>
                <a:lvl1pPr algn="l" rtl="0" eaLnBrk="1" fontAlgn="base" hangingPunct="1">
                  <a:spcBef>
                    <a:spcPct val="0"/>
                  </a:spcBef>
                  <a:spcAft>
                    <a:spcPct val="0"/>
                  </a:spcAft>
                  <a:defRPr sz="2000" b="1">
                    <a:solidFill>
                      <a:schemeClr val="lt1"/>
                    </a:solidFill>
                    <a:latin typeface="Calibri" pitchFamily="34" charset="0"/>
                    <a:ea typeface="+mn-ea"/>
                    <a:cs typeface="+mn-cs"/>
                  </a:defRPr>
                </a:lvl1pPr>
                <a:lvl2pPr algn="l" rtl="0" eaLnBrk="1" fontAlgn="base" hangingPunct="1">
                  <a:spcBef>
                    <a:spcPct val="0"/>
                  </a:spcBef>
                  <a:spcAft>
                    <a:spcPct val="0"/>
                  </a:spcAft>
                  <a:defRPr sz="1600" b="1">
                    <a:solidFill>
                      <a:schemeClr val="lt1"/>
                    </a:solidFill>
                    <a:latin typeface="+mn-lt"/>
                    <a:ea typeface="+mn-ea"/>
                    <a:cs typeface="+mn-cs"/>
                  </a:defRPr>
                </a:lvl2pPr>
                <a:lvl3pPr algn="l" rtl="0" eaLnBrk="1" fontAlgn="base" hangingPunct="1">
                  <a:spcBef>
                    <a:spcPct val="0"/>
                  </a:spcBef>
                  <a:spcAft>
                    <a:spcPct val="0"/>
                  </a:spcAft>
                  <a:defRPr sz="1600" b="1">
                    <a:solidFill>
                      <a:schemeClr val="lt1"/>
                    </a:solidFill>
                    <a:latin typeface="+mn-lt"/>
                    <a:ea typeface="+mn-ea"/>
                    <a:cs typeface="+mn-cs"/>
                  </a:defRPr>
                </a:lvl3pPr>
                <a:lvl4pPr algn="l" rtl="0" eaLnBrk="1" fontAlgn="base" hangingPunct="1">
                  <a:spcBef>
                    <a:spcPct val="0"/>
                  </a:spcBef>
                  <a:spcAft>
                    <a:spcPct val="0"/>
                  </a:spcAft>
                  <a:defRPr sz="1600" b="1">
                    <a:solidFill>
                      <a:schemeClr val="lt1"/>
                    </a:solidFill>
                    <a:latin typeface="+mn-lt"/>
                    <a:ea typeface="+mn-ea"/>
                    <a:cs typeface="+mn-cs"/>
                  </a:defRPr>
                </a:lvl4pPr>
                <a:lvl5pPr algn="l" rtl="0" eaLnBrk="1" fontAlgn="base" hangingPunct="1">
                  <a:spcBef>
                    <a:spcPct val="0"/>
                  </a:spcBef>
                  <a:spcAft>
                    <a:spcPct val="0"/>
                  </a:spcAft>
                  <a:defRPr sz="1600" b="1">
                    <a:solidFill>
                      <a:schemeClr val="lt1"/>
                    </a:solidFill>
                    <a:latin typeface="+mn-lt"/>
                    <a:ea typeface="+mn-ea"/>
                    <a:cs typeface="+mn-cs"/>
                  </a:defRPr>
                </a:lvl5pPr>
                <a:lvl6pPr marL="457200" algn="l" rtl="0" eaLnBrk="1" fontAlgn="base" hangingPunct="1">
                  <a:spcBef>
                    <a:spcPct val="0"/>
                  </a:spcBef>
                  <a:spcAft>
                    <a:spcPct val="0"/>
                  </a:spcAft>
                  <a:defRPr sz="1600" b="1">
                    <a:solidFill>
                      <a:schemeClr val="lt1"/>
                    </a:solidFill>
                    <a:latin typeface="+mn-lt"/>
                    <a:ea typeface="+mn-ea"/>
                    <a:cs typeface="+mn-cs"/>
                  </a:defRPr>
                </a:lvl6pPr>
                <a:lvl7pPr marL="914400" algn="l" rtl="0" eaLnBrk="1" fontAlgn="base" hangingPunct="1">
                  <a:spcBef>
                    <a:spcPct val="0"/>
                  </a:spcBef>
                  <a:spcAft>
                    <a:spcPct val="0"/>
                  </a:spcAft>
                  <a:defRPr sz="1600" b="1">
                    <a:solidFill>
                      <a:schemeClr val="lt1"/>
                    </a:solidFill>
                    <a:latin typeface="+mn-lt"/>
                    <a:ea typeface="+mn-ea"/>
                    <a:cs typeface="+mn-cs"/>
                  </a:defRPr>
                </a:lvl7pPr>
                <a:lvl8pPr marL="1371600" algn="l" rtl="0" eaLnBrk="1" fontAlgn="base" hangingPunct="1">
                  <a:spcBef>
                    <a:spcPct val="0"/>
                  </a:spcBef>
                  <a:spcAft>
                    <a:spcPct val="0"/>
                  </a:spcAft>
                  <a:defRPr sz="1600" b="1">
                    <a:solidFill>
                      <a:schemeClr val="lt1"/>
                    </a:solidFill>
                    <a:latin typeface="+mn-lt"/>
                    <a:ea typeface="+mn-ea"/>
                    <a:cs typeface="+mn-cs"/>
                  </a:defRPr>
                </a:lvl8pPr>
                <a:lvl9pPr marL="1828800" algn="l" rtl="0" eaLnBrk="1" fontAlgn="base" hangingPunct="1">
                  <a:spcBef>
                    <a:spcPct val="0"/>
                  </a:spcBef>
                  <a:spcAft>
                    <a:spcPct val="0"/>
                  </a:spcAft>
                  <a:defRPr sz="1600" b="1">
                    <a:solidFill>
                      <a:schemeClr val="lt1"/>
                    </a:solidFill>
                    <a:latin typeface="+mn-lt"/>
                    <a:ea typeface="+mn-ea"/>
                    <a:cs typeface="+mn-cs"/>
                  </a:defRPr>
                </a:lvl9pPr>
              </a:lstStyle>
              <a:p>
                <a:pPr algn="ctr">
                  <a:lnSpc>
                    <a:spcPct val="100000"/>
                  </a:lnSpc>
                </a:pPr>
                <a:r>
                  <a:rPr lang="de-CH" sz="2800" kern="0" dirty="0"/>
                  <a:t>Taxonomy </a:t>
                </a:r>
                <a:r>
                  <a:rPr lang="de-CH" sz="2800" kern="0" dirty="0" err="1"/>
                  <a:t>from</a:t>
                </a:r>
                <a:r>
                  <a:rPr lang="de-CH" sz="2800" kern="0" dirty="0"/>
                  <a:t> mRNA </a:t>
                </a:r>
                <a:r>
                  <a:rPr lang="de-CH" sz="2800" kern="0" dirty="0" err="1"/>
                  <a:t>expression</a:t>
                </a:r>
                <a:r>
                  <a:rPr lang="de-CH" sz="2800" kern="0" dirty="0"/>
                  <a:t> </a:t>
                </a:r>
                <a14:m>
                  <m:oMath xmlns:m="http://schemas.openxmlformats.org/officeDocument/2006/math">
                    <m:r>
                      <a:rPr lang="de-CH" sz="2800" i="1" kern="0">
                        <a:latin typeface="Cambria Math" panose="02040503050406030204" pitchFamily="18" charset="0"/>
                        <a:ea typeface="Cambria Math" panose="02040503050406030204" pitchFamily="18" charset="0"/>
                      </a:rPr>
                      <m:t>≠</m:t>
                    </m:r>
                  </m:oMath>
                </a14:m>
                <a:r>
                  <a:rPr lang="en-US" sz="2800" kern="0" dirty="0"/>
                  <a:t> rRNA abundance</a:t>
                </a:r>
              </a:p>
            </p:txBody>
          </p:sp>
        </mc:Choice>
        <mc:Fallback xmlns="">
          <p:sp>
            <p:nvSpPr>
              <p:cNvPr id="5" name="Title 1">
                <a:extLst>
                  <a:ext uri="{FF2B5EF4-FFF2-40B4-BE49-F238E27FC236}">
                    <a16:creationId xmlns:a16="http://schemas.microsoft.com/office/drawing/2014/main" id="{F831D49E-B599-1125-4219-B4854FC5E659}"/>
                  </a:ext>
                </a:extLst>
              </p:cNvPr>
              <p:cNvSpPr txBox="1">
                <a:spLocks noRot="1" noChangeAspect="1" noMove="1" noResize="1" noEditPoints="1" noAdjustHandles="1" noChangeArrowheads="1" noChangeShapeType="1" noTextEdit="1"/>
              </p:cNvSpPr>
              <p:nvPr/>
            </p:nvSpPr>
            <p:spPr bwMode="auto">
              <a:xfrm>
                <a:off x="457200" y="834121"/>
                <a:ext cx="8229600" cy="523220"/>
              </a:xfrm>
              <a:prstGeom prst="rect">
                <a:avLst/>
              </a:prstGeom>
              <a:blipFill>
                <a:blip r:embed="rId2"/>
                <a:stretch>
                  <a:fillRect l="-923" t="-8889" r="-923" b="-24444"/>
                </a:stretch>
              </a:blipFill>
              <a:ln w="25400" cap="flat" cmpd="sng" algn="ctr">
                <a:solidFill>
                  <a:schemeClr val="accent1">
                    <a:shade val="50000"/>
                  </a:schemeClr>
                </a:solidFill>
                <a:prstDash val="solid"/>
                <a:miter lim="800000"/>
                <a:headEnd/>
                <a:tailEnd/>
              </a:ln>
            </p:spPr>
            <p:txBody>
              <a:bodyPr/>
              <a:lstStyle/>
              <a:p>
                <a:r>
                  <a:rPr lang="en-CH">
                    <a:noFill/>
                  </a:rPr>
                  <a:t> </a:t>
                </a:r>
              </a:p>
            </p:txBody>
          </p:sp>
        </mc:Fallback>
      </mc:AlternateContent>
      <p:pic>
        <p:nvPicPr>
          <p:cNvPr id="3074" name="Picture 2" descr="Comparison of mRNA vs. rRNA based abundance estimates. a Stacked bar graph measuring percentage distribution of total metatranscriptome activity by organism, with pairwise comparisons between mRNA and rRNA transcripts. To reduce potential mislabeling of organisms in the &quot; long tail &quot; of low-abundance organisms, only the top 30 most abundant organisms are displayed; other results are included in the purple &quot; Other &quot; catchall category. b The same measurement, expressed in total number of annotations per metatranscriptome sample. Due to a lack of ribodepletion, rRNA transcripts dominate all samples  ">
            <a:extLst>
              <a:ext uri="{FF2B5EF4-FFF2-40B4-BE49-F238E27FC236}">
                <a16:creationId xmlns:a16="http://schemas.microsoft.com/office/drawing/2014/main" id="{30E1CC4B-CFC6-41F3-C5B8-8A2959525C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563" r="13775" b="58577"/>
          <a:stretch/>
        </p:blipFill>
        <p:spPr bwMode="auto">
          <a:xfrm>
            <a:off x="456933" y="2996952"/>
            <a:ext cx="6552728" cy="26559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omparison of mRNA vs. rRNA based abundance estimates. a Stacked bar graph measuring percentage distribution of total metatranscriptome activity by organism, with pairwise comparisons between mRNA and rRNA transcripts. To reduce potential mislabeling of organisms in the &quot; long tail &quot; of low-abundance organisms, only the top 30 most abundant organisms are displayed; other results are included in the purple &quot; Other &quot; catchall category. b The same measurement, expressed in total number of annotations per metatranscriptome sample. Due to a lack of ribodepletion, rRNA transcripts dominate all samples  ">
            <a:extLst>
              <a:ext uri="{FF2B5EF4-FFF2-40B4-BE49-F238E27FC236}">
                <a16:creationId xmlns:a16="http://schemas.microsoft.com/office/drawing/2014/main" id="{8C1DD1A9-3F13-3D1F-3E87-9D422EBEA5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563" t="81721" r="13775"/>
          <a:stretch/>
        </p:blipFill>
        <p:spPr bwMode="auto">
          <a:xfrm>
            <a:off x="456933" y="5652932"/>
            <a:ext cx="6552728" cy="1172031"/>
          </a:xfrm>
          <a:prstGeom prst="rect">
            <a:avLst/>
          </a:prstGeom>
          <a:noFill/>
          <a:extLst>
            <a:ext uri="{909E8E84-426E-40DD-AFC4-6F175D3DCCD1}">
              <a14:hiddenFill xmlns:a14="http://schemas.microsoft.com/office/drawing/2010/main">
                <a:solidFill>
                  <a:srgbClr val="FFFFFF"/>
                </a:solidFill>
              </a14:hiddenFill>
            </a:ext>
          </a:extLst>
        </p:spPr>
      </p:pic>
      <p:sp>
        <p:nvSpPr>
          <p:cNvPr id="9" name="object 42">
            <a:extLst>
              <a:ext uri="{FF2B5EF4-FFF2-40B4-BE49-F238E27FC236}">
                <a16:creationId xmlns:a16="http://schemas.microsoft.com/office/drawing/2014/main" id="{2F1DCC8F-06C7-9295-6B3F-6C5EAF4A13C9}"/>
              </a:ext>
            </a:extLst>
          </p:cNvPr>
          <p:cNvSpPr txBox="1"/>
          <p:nvPr/>
        </p:nvSpPr>
        <p:spPr>
          <a:xfrm>
            <a:off x="7308539" y="6569549"/>
            <a:ext cx="1296035" cy="166712"/>
          </a:xfrm>
          <a:prstGeom prst="rect">
            <a:avLst/>
          </a:prstGeom>
        </p:spPr>
        <p:txBody>
          <a:bodyPr vert="horz" wrap="square" lIns="0" tIns="12700" rIns="0" bIns="0" rtlCol="0">
            <a:spAutoFit/>
          </a:bodyPr>
          <a:lstStyle/>
          <a:p>
            <a:pPr>
              <a:lnSpc>
                <a:spcPct val="100000"/>
              </a:lnSpc>
              <a:spcBef>
                <a:spcPts val="100"/>
              </a:spcBef>
            </a:pPr>
            <a:r>
              <a:rPr lang="de-CH" sz="1000" spc="-10" dirty="0">
                <a:latin typeface="Calibri"/>
                <a:cs typeface="Calibri"/>
              </a:rPr>
              <a:t>Westreich et al 2016</a:t>
            </a:r>
            <a:endParaRPr sz="1000" dirty="0">
              <a:latin typeface="Calibri"/>
              <a:cs typeface="Calibri"/>
            </a:endParaRPr>
          </a:p>
        </p:txBody>
      </p:sp>
    </p:spTree>
    <p:extLst>
      <p:ext uri="{BB962C8B-B14F-4D97-AF65-F5344CB8AC3E}">
        <p14:creationId xmlns:p14="http://schemas.microsoft.com/office/powerpoint/2010/main" val="21620400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Content Placeholder 64">
            <a:extLst>
              <a:ext uri="{FF2B5EF4-FFF2-40B4-BE49-F238E27FC236}">
                <a16:creationId xmlns:a16="http://schemas.microsoft.com/office/drawing/2014/main" id="{00C2C5C7-8B2B-D23B-E69E-BBDB1187B04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1208" y="1484315"/>
            <a:ext cx="7901584" cy="4897437"/>
          </a:xfrm>
        </p:spPr>
      </p:pic>
      <p:sp>
        <p:nvSpPr>
          <p:cNvPr id="63" name="Title 1">
            <a:extLst>
              <a:ext uri="{FF2B5EF4-FFF2-40B4-BE49-F238E27FC236}">
                <a16:creationId xmlns:a16="http://schemas.microsoft.com/office/drawing/2014/main" id="{2D9DE7EF-DF89-6683-8F22-7A7346BD19C3}"/>
              </a:ext>
            </a:extLst>
          </p:cNvPr>
          <p:cNvSpPr>
            <a:spLocks noGrp="1"/>
          </p:cNvSpPr>
          <p:nvPr>
            <p:ph type="title"/>
          </p:nvPr>
        </p:nvSpPr>
        <p:spPr>
          <a:xfrm>
            <a:off x="457200" y="834121"/>
            <a:ext cx="8229600" cy="523220"/>
          </a:xfrm>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de-CH" sz="2800" dirty="0"/>
              <a:t>WORKFLOW</a:t>
            </a:r>
            <a:endParaRPr lang="en-US" sz="2800" dirty="0"/>
          </a:p>
        </p:txBody>
      </p:sp>
      <p:sp>
        <p:nvSpPr>
          <p:cNvPr id="67" name="TextBox 66">
            <a:extLst>
              <a:ext uri="{FF2B5EF4-FFF2-40B4-BE49-F238E27FC236}">
                <a16:creationId xmlns:a16="http://schemas.microsoft.com/office/drawing/2014/main" id="{6C7CDE14-7B8F-4001-50AB-2353F800C5DB}"/>
              </a:ext>
            </a:extLst>
          </p:cNvPr>
          <p:cNvSpPr txBox="1"/>
          <p:nvPr/>
        </p:nvSpPr>
        <p:spPr>
          <a:xfrm>
            <a:off x="4361500" y="2780930"/>
            <a:ext cx="285656" cy="461665"/>
          </a:xfrm>
          <a:prstGeom prst="rect">
            <a:avLst/>
          </a:prstGeom>
          <a:noFill/>
        </p:spPr>
        <p:txBody>
          <a:bodyPr wrap="none" rtlCol="0">
            <a:spAutoFit/>
          </a:bodyPr>
          <a:lstStyle/>
          <a:p>
            <a:pPr>
              <a:lnSpc>
                <a:spcPct val="100000"/>
              </a:lnSpc>
            </a:pPr>
            <a:r>
              <a:rPr lang="en-CH" sz="2400" dirty="0">
                <a:solidFill>
                  <a:srgbClr val="FF0000"/>
                </a:solidFill>
                <a:latin typeface="Calibri" panose="020F0502020204030204" pitchFamily="34" charset="0"/>
                <a:cs typeface="Calibri" panose="020F0502020204030204" pitchFamily="34" charset="0"/>
              </a:rPr>
              <a:t>!</a:t>
            </a:r>
          </a:p>
        </p:txBody>
      </p:sp>
      <p:sp>
        <p:nvSpPr>
          <p:cNvPr id="3" name="Oval 2">
            <a:extLst>
              <a:ext uri="{FF2B5EF4-FFF2-40B4-BE49-F238E27FC236}">
                <a16:creationId xmlns:a16="http://schemas.microsoft.com/office/drawing/2014/main" id="{824F4047-6C88-6214-A715-2643A1D35090}"/>
              </a:ext>
            </a:extLst>
          </p:cNvPr>
          <p:cNvSpPr/>
          <p:nvPr/>
        </p:nvSpPr>
        <p:spPr bwMode="auto">
          <a:xfrm>
            <a:off x="457200" y="3068960"/>
            <a:ext cx="370384" cy="504056"/>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CH"/>
          </a:p>
        </p:txBody>
      </p:sp>
      <p:sp>
        <p:nvSpPr>
          <p:cNvPr id="5" name="Oval 4">
            <a:extLst>
              <a:ext uri="{FF2B5EF4-FFF2-40B4-BE49-F238E27FC236}">
                <a16:creationId xmlns:a16="http://schemas.microsoft.com/office/drawing/2014/main" id="{65C91483-3547-8B56-DBF7-63EDB09FEF1B}"/>
              </a:ext>
            </a:extLst>
          </p:cNvPr>
          <p:cNvSpPr/>
          <p:nvPr/>
        </p:nvSpPr>
        <p:spPr bwMode="auto">
          <a:xfrm>
            <a:off x="5076056" y="5311338"/>
            <a:ext cx="2160240" cy="1080121"/>
          </a:xfrm>
          <a:prstGeom prst="ellipse">
            <a:avLst/>
          </a:prstGeom>
          <a:noFill/>
          <a:ln>
            <a:solidFill>
              <a:srgbClr val="FF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endParaRPr lang="en-CH" dirty="0">
              <a:solidFill>
                <a:schemeClr val="tx1"/>
              </a:solidFill>
              <a:latin typeface="Verdana" pitchFamily="34" charset="0"/>
            </a:endParaRPr>
          </a:p>
        </p:txBody>
      </p:sp>
    </p:spTree>
    <p:extLst>
      <p:ext uri="{BB962C8B-B14F-4D97-AF65-F5344CB8AC3E}">
        <p14:creationId xmlns:p14="http://schemas.microsoft.com/office/powerpoint/2010/main" val="41958450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02DADB7-F931-C8E6-D41B-A6789426B289}"/>
              </a:ext>
            </a:extLst>
          </p:cNvPr>
          <p:cNvSpPr>
            <a:spLocks noGrp="1"/>
          </p:cNvSpPr>
          <p:nvPr>
            <p:ph sz="half" idx="2"/>
          </p:nvPr>
        </p:nvSpPr>
        <p:spPr/>
        <p:txBody>
          <a:bodyPr/>
          <a:lstStyle/>
          <a:p>
            <a:r>
              <a:rPr lang="en-CH" dirty="0">
                <a:cs typeface="Calibri" panose="020F0502020204030204" pitchFamily="34" charset="0"/>
              </a:rPr>
              <a:t>DESeq2 takes in a count table</a:t>
            </a:r>
          </a:p>
          <a:p>
            <a:pPr marL="342900" indent="-342900">
              <a:buAutoNum type="arabicPeriod"/>
            </a:pPr>
            <a:r>
              <a:rPr lang="en-GB" b="0" i="0" dirty="0">
                <a:effectLst/>
                <a:cs typeface="Calibri" panose="020F0502020204030204" pitchFamily="34" charset="0"/>
              </a:rPr>
              <a:t>Normalisation</a:t>
            </a:r>
          </a:p>
          <a:p>
            <a:pPr marL="785813" lvl="1" indent="-342900"/>
            <a:r>
              <a:rPr lang="en-GB" sz="1400" b="1" dirty="0">
                <a:solidFill>
                  <a:srgbClr val="000000"/>
                </a:solidFill>
                <a:cs typeface="Calibri" panose="020F0502020204030204" pitchFamily="34" charset="0"/>
              </a:rPr>
              <a:t>geometric mean </a:t>
            </a:r>
            <a:r>
              <a:rPr lang="en-GB" sz="1400" dirty="0">
                <a:solidFill>
                  <a:srgbClr val="000000"/>
                </a:solidFill>
                <a:cs typeface="Calibri" panose="020F0502020204030204" pitchFamily="34" charset="0"/>
              </a:rPr>
              <a:t>is calculated for </a:t>
            </a:r>
            <a:r>
              <a:rPr lang="en-GB" sz="1400" b="1" dirty="0">
                <a:solidFill>
                  <a:srgbClr val="000000"/>
                </a:solidFill>
                <a:cs typeface="Calibri" panose="020F0502020204030204" pitchFamily="34" charset="0"/>
              </a:rPr>
              <a:t>each gene</a:t>
            </a:r>
            <a:r>
              <a:rPr lang="en-GB" sz="1400" dirty="0">
                <a:solidFill>
                  <a:srgbClr val="000000"/>
                </a:solidFill>
                <a:cs typeface="Calibri" panose="020F0502020204030204" pitchFamily="34" charset="0"/>
              </a:rPr>
              <a:t> across all samples, </a:t>
            </a:r>
          </a:p>
          <a:p>
            <a:pPr marL="785813" lvl="1" indent="-342900"/>
            <a:r>
              <a:rPr lang="en-GB" sz="1400" b="1" dirty="0">
                <a:solidFill>
                  <a:srgbClr val="000000"/>
                </a:solidFill>
                <a:cs typeface="Calibri" panose="020F0502020204030204" pitchFamily="34" charset="0"/>
              </a:rPr>
              <a:t>counts for a gene in each sample </a:t>
            </a:r>
            <a:r>
              <a:rPr lang="en-GB" sz="1400" dirty="0">
                <a:solidFill>
                  <a:srgbClr val="000000"/>
                </a:solidFill>
                <a:cs typeface="Calibri" panose="020F0502020204030204" pitchFamily="34" charset="0"/>
              </a:rPr>
              <a:t>is </a:t>
            </a:r>
            <a:r>
              <a:rPr lang="en-GB" sz="1400" b="1" dirty="0">
                <a:solidFill>
                  <a:srgbClr val="000000"/>
                </a:solidFill>
                <a:cs typeface="Calibri" panose="020F0502020204030204" pitchFamily="34" charset="0"/>
              </a:rPr>
              <a:t>divided</a:t>
            </a:r>
            <a:r>
              <a:rPr lang="en-GB" sz="1400" dirty="0">
                <a:solidFill>
                  <a:srgbClr val="000000"/>
                </a:solidFill>
                <a:cs typeface="Calibri" panose="020F0502020204030204" pitchFamily="34" charset="0"/>
              </a:rPr>
              <a:t> by this mean, </a:t>
            </a:r>
          </a:p>
          <a:p>
            <a:pPr marL="785813" lvl="1" indent="-342900">
              <a:spcBef>
                <a:spcPts val="0"/>
              </a:spcBef>
            </a:pPr>
            <a:r>
              <a:rPr lang="en-GB" sz="1400" b="1" dirty="0">
                <a:solidFill>
                  <a:srgbClr val="000000"/>
                </a:solidFill>
                <a:cs typeface="Calibri" panose="020F0502020204030204" pitchFamily="34" charset="0"/>
              </a:rPr>
              <a:t>median</a:t>
            </a:r>
            <a:r>
              <a:rPr lang="en-GB" sz="1400" dirty="0">
                <a:solidFill>
                  <a:srgbClr val="000000"/>
                </a:solidFill>
                <a:cs typeface="Calibri" panose="020F0502020204030204" pitchFamily="34" charset="0"/>
              </a:rPr>
              <a:t> of these ratios in a sample is the size factor for that sample</a:t>
            </a:r>
            <a:endParaRPr lang="en-GB" sz="1400" dirty="0">
              <a:cs typeface="Calibri" panose="020F0502020204030204" pitchFamily="34" charset="0"/>
            </a:endParaRPr>
          </a:p>
          <a:p>
            <a:pPr marL="342900" indent="-342900">
              <a:spcBef>
                <a:spcPts val="0"/>
              </a:spcBef>
              <a:buFont typeface="+mj-lt"/>
              <a:buAutoNum type="arabicPeriod"/>
            </a:pPr>
            <a:r>
              <a:rPr lang="en-GB" dirty="0">
                <a:cs typeface="Calibri" panose="020F0502020204030204" pitchFamily="34" charset="0"/>
              </a:rPr>
              <a:t>Variance estimation (dispersion and fold changes)</a:t>
            </a:r>
          </a:p>
          <a:p>
            <a:pPr marL="785813" lvl="1" indent="-342900">
              <a:spcBef>
                <a:spcPts val="0"/>
              </a:spcBef>
            </a:pPr>
            <a:r>
              <a:rPr lang="en-GB" sz="1400" dirty="0">
                <a:solidFill>
                  <a:srgbClr val="000000"/>
                </a:solidFill>
                <a:cs typeface="Calibri" panose="020F0502020204030204" pitchFamily="34" charset="0"/>
              </a:rPr>
              <a:t>within-group variance calculated between replicates</a:t>
            </a:r>
          </a:p>
          <a:p>
            <a:pPr marL="785813" lvl="1" indent="-342900">
              <a:spcBef>
                <a:spcPts val="0"/>
              </a:spcBef>
            </a:pPr>
            <a:r>
              <a:rPr lang="en-GB" sz="1400" dirty="0">
                <a:solidFill>
                  <a:srgbClr val="000000"/>
                </a:solidFill>
                <a:cs typeface="Calibri" panose="020F0502020204030204" pitchFamily="34" charset="0"/>
              </a:rPr>
              <a:t>shrinkage estimation for dispersions and fold changes</a:t>
            </a:r>
          </a:p>
          <a:p>
            <a:pPr marL="785813" lvl="1" indent="-342900">
              <a:spcBef>
                <a:spcPts val="0"/>
              </a:spcBef>
            </a:pPr>
            <a:r>
              <a:rPr lang="en-GB" sz="1400" dirty="0">
                <a:solidFill>
                  <a:srgbClr val="000000"/>
                </a:solidFill>
                <a:cs typeface="Calibri" panose="020F0502020204030204" pitchFamily="34" charset="0"/>
              </a:rPr>
              <a:t>dispersion value is estimated for each gene through a model fit procedure.</a:t>
            </a:r>
            <a:endParaRPr lang="en-GB" sz="1400" dirty="0">
              <a:cs typeface="Calibri" panose="020F0502020204030204" pitchFamily="34" charset="0"/>
            </a:endParaRPr>
          </a:p>
          <a:p>
            <a:pPr marL="342900" indent="-342900">
              <a:spcBef>
                <a:spcPts val="0"/>
              </a:spcBef>
              <a:buAutoNum type="arabicPeriod"/>
            </a:pPr>
            <a:r>
              <a:rPr lang="en-GB" b="0" i="0" dirty="0">
                <a:effectLst/>
                <a:cs typeface="Calibri" panose="020F0502020204030204" pitchFamily="34" charset="0"/>
              </a:rPr>
              <a:t>Differential expression</a:t>
            </a:r>
          </a:p>
          <a:p>
            <a:pPr marL="785813" lvl="1" indent="-342900">
              <a:spcBef>
                <a:spcPts val="0"/>
              </a:spcBef>
            </a:pPr>
            <a:r>
              <a:rPr lang="en-GB" sz="1400" dirty="0">
                <a:solidFill>
                  <a:srgbClr val="000000"/>
                </a:solidFill>
                <a:cs typeface="Calibri" panose="020F0502020204030204" pitchFamily="34" charset="0"/>
              </a:rPr>
              <a:t>negative binomial generalized linear models fitting for each gene and the Wald test for significance testing</a:t>
            </a:r>
            <a:endParaRPr lang="en-GB" sz="1400" dirty="0">
              <a:cs typeface="Calibri" panose="020F0502020204030204" pitchFamily="34" charset="0"/>
            </a:endParaRPr>
          </a:p>
        </p:txBody>
      </p:sp>
      <p:sp>
        <p:nvSpPr>
          <p:cNvPr id="2" name="Title 1">
            <a:extLst>
              <a:ext uri="{FF2B5EF4-FFF2-40B4-BE49-F238E27FC236}">
                <a16:creationId xmlns:a16="http://schemas.microsoft.com/office/drawing/2014/main" id="{ED86317C-320B-C69B-DA96-90AB7770BDDB}"/>
              </a:ext>
            </a:extLst>
          </p:cNvPr>
          <p:cNvSpPr>
            <a:spLocks noGrp="1"/>
          </p:cNvSpPr>
          <p:nvPr>
            <p:ph type="title"/>
          </p:nvPr>
        </p:nvSpPr>
        <p:spPr/>
        <p:txBody>
          <a:bodyPr/>
          <a:lstStyle/>
          <a:p>
            <a:endParaRPr lang="en-CH"/>
          </a:p>
        </p:txBody>
      </p:sp>
      <p:sp>
        <p:nvSpPr>
          <p:cNvPr id="5" name="Title 1">
            <a:extLst>
              <a:ext uri="{FF2B5EF4-FFF2-40B4-BE49-F238E27FC236}">
                <a16:creationId xmlns:a16="http://schemas.microsoft.com/office/drawing/2014/main" id="{9C907A51-C459-653F-C63D-55241D5CE7C6}"/>
              </a:ext>
            </a:extLst>
          </p:cNvPr>
          <p:cNvSpPr txBox="1">
            <a:spLocks/>
          </p:cNvSpPr>
          <p:nvPr/>
        </p:nvSpPr>
        <p:spPr bwMode="auto">
          <a:xfrm>
            <a:off x="457200" y="834121"/>
            <a:ext cx="8229600" cy="523220"/>
          </a:xfrm>
          <a:prstGeom prst="rect">
            <a:avLst/>
          </a:prstGeom>
          <a:ln w="25400" cap="flat" cmpd="sng" algn="ctr">
            <a:solidFill>
              <a:schemeClr val="accent1">
                <a:shade val="50000"/>
              </a:schemeClr>
            </a:solidFill>
            <a:prstDash val="solid"/>
            <a:miter lim="800000"/>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spAutoFit/>
          </a:bodyPr>
          <a:lstStyle>
            <a:lvl1pPr algn="l" rtl="0" eaLnBrk="1" fontAlgn="base" hangingPunct="1">
              <a:spcBef>
                <a:spcPct val="0"/>
              </a:spcBef>
              <a:spcAft>
                <a:spcPct val="0"/>
              </a:spcAft>
              <a:defRPr sz="2000" b="1">
                <a:solidFill>
                  <a:schemeClr val="lt1"/>
                </a:solidFill>
                <a:latin typeface="Calibri" pitchFamily="34" charset="0"/>
                <a:ea typeface="+mn-ea"/>
                <a:cs typeface="+mn-cs"/>
              </a:defRPr>
            </a:lvl1pPr>
            <a:lvl2pPr algn="l" rtl="0" eaLnBrk="1" fontAlgn="base" hangingPunct="1">
              <a:spcBef>
                <a:spcPct val="0"/>
              </a:spcBef>
              <a:spcAft>
                <a:spcPct val="0"/>
              </a:spcAft>
              <a:defRPr sz="1600" b="1">
                <a:solidFill>
                  <a:schemeClr val="lt1"/>
                </a:solidFill>
                <a:latin typeface="+mn-lt"/>
                <a:ea typeface="+mn-ea"/>
                <a:cs typeface="+mn-cs"/>
              </a:defRPr>
            </a:lvl2pPr>
            <a:lvl3pPr algn="l" rtl="0" eaLnBrk="1" fontAlgn="base" hangingPunct="1">
              <a:spcBef>
                <a:spcPct val="0"/>
              </a:spcBef>
              <a:spcAft>
                <a:spcPct val="0"/>
              </a:spcAft>
              <a:defRPr sz="1600" b="1">
                <a:solidFill>
                  <a:schemeClr val="lt1"/>
                </a:solidFill>
                <a:latin typeface="+mn-lt"/>
                <a:ea typeface="+mn-ea"/>
                <a:cs typeface="+mn-cs"/>
              </a:defRPr>
            </a:lvl3pPr>
            <a:lvl4pPr algn="l" rtl="0" eaLnBrk="1" fontAlgn="base" hangingPunct="1">
              <a:spcBef>
                <a:spcPct val="0"/>
              </a:spcBef>
              <a:spcAft>
                <a:spcPct val="0"/>
              </a:spcAft>
              <a:defRPr sz="1600" b="1">
                <a:solidFill>
                  <a:schemeClr val="lt1"/>
                </a:solidFill>
                <a:latin typeface="+mn-lt"/>
                <a:ea typeface="+mn-ea"/>
                <a:cs typeface="+mn-cs"/>
              </a:defRPr>
            </a:lvl4pPr>
            <a:lvl5pPr algn="l" rtl="0" eaLnBrk="1" fontAlgn="base" hangingPunct="1">
              <a:spcBef>
                <a:spcPct val="0"/>
              </a:spcBef>
              <a:spcAft>
                <a:spcPct val="0"/>
              </a:spcAft>
              <a:defRPr sz="1600" b="1">
                <a:solidFill>
                  <a:schemeClr val="lt1"/>
                </a:solidFill>
                <a:latin typeface="+mn-lt"/>
                <a:ea typeface="+mn-ea"/>
                <a:cs typeface="+mn-cs"/>
              </a:defRPr>
            </a:lvl5pPr>
            <a:lvl6pPr marL="457200" algn="l" rtl="0" eaLnBrk="1" fontAlgn="base" hangingPunct="1">
              <a:spcBef>
                <a:spcPct val="0"/>
              </a:spcBef>
              <a:spcAft>
                <a:spcPct val="0"/>
              </a:spcAft>
              <a:defRPr sz="1600" b="1">
                <a:solidFill>
                  <a:schemeClr val="lt1"/>
                </a:solidFill>
                <a:latin typeface="+mn-lt"/>
                <a:ea typeface="+mn-ea"/>
                <a:cs typeface="+mn-cs"/>
              </a:defRPr>
            </a:lvl6pPr>
            <a:lvl7pPr marL="914400" algn="l" rtl="0" eaLnBrk="1" fontAlgn="base" hangingPunct="1">
              <a:spcBef>
                <a:spcPct val="0"/>
              </a:spcBef>
              <a:spcAft>
                <a:spcPct val="0"/>
              </a:spcAft>
              <a:defRPr sz="1600" b="1">
                <a:solidFill>
                  <a:schemeClr val="lt1"/>
                </a:solidFill>
                <a:latin typeface="+mn-lt"/>
                <a:ea typeface="+mn-ea"/>
                <a:cs typeface="+mn-cs"/>
              </a:defRPr>
            </a:lvl7pPr>
            <a:lvl8pPr marL="1371600" algn="l" rtl="0" eaLnBrk="1" fontAlgn="base" hangingPunct="1">
              <a:spcBef>
                <a:spcPct val="0"/>
              </a:spcBef>
              <a:spcAft>
                <a:spcPct val="0"/>
              </a:spcAft>
              <a:defRPr sz="1600" b="1">
                <a:solidFill>
                  <a:schemeClr val="lt1"/>
                </a:solidFill>
                <a:latin typeface="+mn-lt"/>
                <a:ea typeface="+mn-ea"/>
                <a:cs typeface="+mn-cs"/>
              </a:defRPr>
            </a:lvl8pPr>
            <a:lvl9pPr marL="1828800" algn="l" rtl="0" eaLnBrk="1" fontAlgn="base" hangingPunct="1">
              <a:spcBef>
                <a:spcPct val="0"/>
              </a:spcBef>
              <a:spcAft>
                <a:spcPct val="0"/>
              </a:spcAft>
              <a:defRPr sz="1600" b="1">
                <a:solidFill>
                  <a:schemeClr val="lt1"/>
                </a:solidFill>
                <a:latin typeface="+mn-lt"/>
                <a:ea typeface="+mn-ea"/>
                <a:cs typeface="+mn-cs"/>
              </a:defRPr>
            </a:lvl9pPr>
          </a:lstStyle>
          <a:p>
            <a:pPr algn="ctr">
              <a:lnSpc>
                <a:spcPct val="100000"/>
              </a:lnSpc>
            </a:pPr>
            <a:r>
              <a:rPr lang="fr-CH" sz="2800" kern="0" dirty="0" err="1"/>
              <a:t>Statistical</a:t>
            </a:r>
            <a:r>
              <a:rPr lang="fr-CH" sz="2800" kern="0" dirty="0"/>
              <a:t>/ comparative </a:t>
            </a:r>
            <a:r>
              <a:rPr lang="fr-CH" sz="2800" kern="0" dirty="0" err="1"/>
              <a:t>analysis</a:t>
            </a:r>
            <a:endParaRPr lang="en-US" sz="2800" kern="0" dirty="0"/>
          </a:p>
        </p:txBody>
      </p:sp>
      <p:pic>
        <p:nvPicPr>
          <p:cNvPr id="1026" name="Picture 2" descr="DESeq2 tutorial">
            <a:extLst>
              <a:ext uri="{FF2B5EF4-FFF2-40B4-BE49-F238E27FC236}">
                <a16:creationId xmlns:a16="http://schemas.microsoft.com/office/drawing/2014/main" id="{F58CC081-3DE8-EE2A-75CF-EEF7676074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102"/>
          <a:stretch/>
        </p:blipFill>
        <p:spPr bwMode="auto">
          <a:xfrm>
            <a:off x="1331639" y="3824320"/>
            <a:ext cx="2592288" cy="27771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Seq2 tutorial">
            <a:extLst>
              <a:ext uri="{FF2B5EF4-FFF2-40B4-BE49-F238E27FC236}">
                <a16:creationId xmlns:a16="http://schemas.microsoft.com/office/drawing/2014/main" id="{8CEAC0BC-18F8-409B-ED6A-83B06B5C21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600"/>
          <a:stretch/>
        </p:blipFill>
        <p:spPr bwMode="auto">
          <a:xfrm>
            <a:off x="1115618" y="1645132"/>
            <a:ext cx="3024335" cy="2140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7490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200AC9-0CD0-0055-92FE-CAFF0CE3ED5F}"/>
              </a:ext>
            </a:extLst>
          </p:cNvPr>
          <p:cNvSpPr>
            <a:spLocks noGrp="1"/>
          </p:cNvSpPr>
          <p:nvPr>
            <p:ph sz="half" idx="1"/>
          </p:nvPr>
        </p:nvSpPr>
        <p:spPr/>
        <p:txBody>
          <a:bodyPr/>
          <a:lstStyle/>
          <a:p>
            <a:endParaRPr lang="en-CH" dirty="0"/>
          </a:p>
        </p:txBody>
      </p:sp>
      <p:sp>
        <p:nvSpPr>
          <p:cNvPr id="3" name="Content Placeholder 2">
            <a:extLst>
              <a:ext uri="{FF2B5EF4-FFF2-40B4-BE49-F238E27FC236}">
                <a16:creationId xmlns:a16="http://schemas.microsoft.com/office/drawing/2014/main" id="{E0512430-BB69-0CF7-09FB-580D42D5D618}"/>
              </a:ext>
            </a:extLst>
          </p:cNvPr>
          <p:cNvSpPr>
            <a:spLocks noGrp="1"/>
          </p:cNvSpPr>
          <p:nvPr>
            <p:ph sz="half" idx="2"/>
          </p:nvPr>
        </p:nvSpPr>
        <p:spPr/>
        <p:txBody>
          <a:bodyPr/>
          <a:lstStyle/>
          <a:p>
            <a:endParaRPr lang="en-CH"/>
          </a:p>
        </p:txBody>
      </p:sp>
      <p:sp>
        <p:nvSpPr>
          <p:cNvPr id="4" name="Title 3">
            <a:extLst>
              <a:ext uri="{FF2B5EF4-FFF2-40B4-BE49-F238E27FC236}">
                <a16:creationId xmlns:a16="http://schemas.microsoft.com/office/drawing/2014/main" id="{86A48602-E1CF-F506-092A-649F3BBFE893}"/>
              </a:ext>
            </a:extLst>
          </p:cNvPr>
          <p:cNvSpPr>
            <a:spLocks noGrp="1"/>
          </p:cNvSpPr>
          <p:nvPr>
            <p:ph type="title"/>
          </p:nvPr>
        </p:nvSpPr>
        <p:spPr>
          <a:xfrm>
            <a:off x="457200" y="940658"/>
            <a:ext cx="8229600" cy="677108"/>
          </a:xfrm>
        </p:spPr>
        <p:txBody>
          <a:bodyPr/>
          <a:lstStyle/>
          <a:p>
            <a:r>
              <a:rPr lang="en-GB" sz="1800" dirty="0">
                <a:latin typeface="Times" pitchFamily="2" charset="0"/>
              </a:rPr>
              <a:t>Samsa2 (https://</a:t>
            </a:r>
            <a:r>
              <a:rPr lang="en-GB" sz="1800" dirty="0" err="1">
                <a:latin typeface="Times" pitchFamily="2" charset="0"/>
              </a:rPr>
              <a:t>github.com</a:t>
            </a:r>
            <a:r>
              <a:rPr lang="en-GB" sz="1800" dirty="0">
                <a:latin typeface="Times" pitchFamily="2" charset="0"/>
              </a:rPr>
              <a:t>/transcript/samsa2 </a:t>
            </a:r>
            <a:br>
              <a:rPr lang="en-GB" dirty="0">
                <a:effectLst/>
              </a:rPr>
            </a:br>
            <a:endParaRPr lang="en-CH" dirty="0"/>
          </a:p>
        </p:txBody>
      </p:sp>
      <p:pic>
        <p:nvPicPr>
          <p:cNvPr id="2051" name="Picture 3" descr="page21image26784768">
            <a:extLst>
              <a:ext uri="{FF2B5EF4-FFF2-40B4-BE49-F238E27FC236}">
                <a16:creationId xmlns:a16="http://schemas.microsoft.com/office/drawing/2014/main" id="{DED56ECB-2807-5642-897F-44B78C95A8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19297"/>
            <a:ext cx="4009256" cy="20410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age21image26786640">
            <a:extLst>
              <a:ext uri="{FF2B5EF4-FFF2-40B4-BE49-F238E27FC236}">
                <a16:creationId xmlns:a16="http://schemas.microsoft.com/office/drawing/2014/main" id="{9E9AA1AB-8390-B4AC-4EB5-0CF3465DAA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538005"/>
            <a:ext cx="4009256" cy="456907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C0DDCCC-151C-29BD-C098-6F836363A85D}"/>
              </a:ext>
            </a:extLst>
          </p:cNvPr>
          <p:cNvSpPr txBox="1"/>
          <p:nvPr/>
        </p:nvSpPr>
        <p:spPr>
          <a:xfrm>
            <a:off x="457200" y="3809764"/>
            <a:ext cx="3429000" cy="461665"/>
          </a:xfrm>
          <a:prstGeom prst="rect">
            <a:avLst/>
          </a:prstGeom>
          <a:noFill/>
        </p:spPr>
        <p:txBody>
          <a:bodyPr wrap="square">
            <a:spAutoFit/>
          </a:bodyPr>
          <a:lstStyle/>
          <a:p>
            <a:pPr algn="l">
              <a:lnSpc>
                <a:spcPct val="100000"/>
              </a:lnSpc>
            </a:pPr>
            <a:r>
              <a:rPr lang="en-GB" sz="1200" dirty="0">
                <a:latin typeface="Calibri" panose="020F0502020204030204" pitchFamily="34" charset="0"/>
                <a:cs typeface="Calibri" panose="020F0502020204030204" pitchFamily="34" charset="0"/>
              </a:rPr>
              <a:t>Remarks </a:t>
            </a:r>
          </a:p>
          <a:p>
            <a:pPr algn="l">
              <a:lnSpc>
                <a:spcPct val="100000"/>
              </a:lnSpc>
              <a:buFont typeface="Arial" panose="020B0604020202020204" pitchFamily="34" charset="0"/>
              <a:buChar char="•"/>
            </a:pPr>
            <a:r>
              <a:rPr lang="en-GB" sz="1200" dirty="0">
                <a:latin typeface="Calibri" panose="020F0502020204030204" pitchFamily="34" charset="0"/>
                <a:cs typeface="Calibri" panose="020F0502020204030204" pitchFamily="34" charset="0"/>
              </a:rPr>
              <a:t>All tools nicely wrapped up </a:t>
            </a:r>
          </a:p>
        </p:txBody>
      </p:sp>
    </p:spTree>
    <p:extLst>
      <p:ext uri="{BB962C8B-B14F-4D97-AF65-F5344CB8AC3E}">
        <p14:creationId xmlns:p14="http://schemas.microsoft.com/office/powerpoint/2010/main" val="17431059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BAE4E7-F28B-641C-73C2-67930679723F}"/>
              </a:ext>
            </a:extLst>
          </p:cNvPr>
          <p:cNvSpPr>
            <a:spLocks noGrp="1"/>
          </p:cNvSpPr>
          <p:nvPr>
            <p:ph sz="half" idx="1"/>
          </p:nvPr>
        </p:nvSpPr>
        <p:spPr>
          <a:xfrm>
            <a:off x="457200" y="1484786"/>
            <a:ext cx="8075240" cy="4896967"/>
          </a:xfrm>
        </p:spPr>
        <p:txBody>
          <a:bodyPr/>
          <a:lstStyle/>
          <a:p>
            <a:r>
              <a:rPr lang="en-GB" b="0" i="0" dirty="0">
                <a:solidFill>
                  <a:srgbClr val="333333"/>
                </a:solidFill>
                <a:effectLst/>
                <a:cs typeface="Calibri" panose="020F0502020204030204" pitchFamily="34" charset="0"/>
              </a:rPr>
              <a:t>multifactorial disease characterized by a shift from the </a:t>
            </a:r>
            <a:r>
              <a:rPr lang="en-GB" b="0" i="1" dirty="0">
                <a:solidFill>
                  <a:srgbClr val="333333"/>
                </a:solidFill>
                <a:effectLst/>
                <a:cs typeface="Calibri" panose="020F0502020204030204" pitchFamily="34" charset="0"/>
              </a:rPr>
              <a:t>Lactobacillus</a:t>
            </a:r>
            <a:r>
              <a:rPr lang="en-GB" b="0" i="0" dirty="0">
                <a:solidFill>
                  <a:srgbClr val="333333"/>
                </a:solidFill>
                <a:effectLst/>
                <a:cs typeface="Calibri" panose="020F0502020204030204" pitchFamily="34" charset="0"/>
              </a:rPr>
              <a:t> species-dominated microbial community toward a taxonomically diverse anaerobic community</a:t>
            </a:r>
          </a:p>
          <a:p>
            <a:r>
              <a:rPr lang="en-GB" dirty="0">
                <a:solidFill>
                  <a:srgbClr val="333333"/>
                </a:solidFill>
                <a:cs typeface="Calibri" panose="020F0502020204030204" pitchFamily="34" charset="0"/>
              </a:rPr>
              <a:t>8 women diagnosed with BV</a:t>
            </a:r>
          </a:p>
          <a:p>
            <a:r>
              <a:rPr lang="en-GB" dirty="0">
                <a:solidFill>
                  <a:srgbClr val="333333"/>
                </a:solidFill>
                <a:cs typeface="Calibri" panose="020F0502020204030204" pitchFamily="34" charset="0"/>
              </a:rPr>
              <a:t>4 successfully treated, 4 not</a:t>
            </a:r>
          </a:p>
          <a:p>
            <a:r>
              <a:rPr lang="en-GB" b="0" i="0" dirty="0">
                <a:solidFill>
                  <a:srgbClr val="333333"/>
                </a:solidFill>
                <a:effectLst/>
                <a:cs typeface="Calibri" panose="020F0502020204030204" pitchFamily="34" charset="0"/>
              </a:rPr>
              <a:t>Paired-end </a:t>
            </a:r>
            <a:r>
              <a:rPr lang="en-GB" b="0" i="0" dirty="0" err="1">
                <a:solidFill>
                  <a:srgbClr val="333333"/>
                </a:solidFill>
                <a:effectLst/>
                <a:cs typeface="Calibri" panose="020F0502020204030204" pitchFamily="34" charset="0"/>
              </a:rPr>
              <a:t>seq</a:t>
            </a:r>
            <a:r>
              <a:rPr lang="en-GB" b="0" i="0" dirty="0">
                <a:solidFill>
                  <a:srgbClr val="333333"/>
                </a:solidFill>
                <a:effectLst/>
                <a:cs typeface="Calibri" panose="020F0502020204030204" pitchFamily="34" charset="0"/>
              </a:rPr>
              <a:t> performed on a </a:t>
            </a:r>
            <a:r>
              <a:rPr lang="en-GB" b="0" i="0" dirty="0" err="1">
                <a:solidFill>
                  <a:srgbClr val="333333"/>
                </a:solidFill>
                <a:effectLst/>
                <a:cs typeface="Calibri" panose="020F0502020204030204" pitchFamily="34" charset="0"/>
              </a:rPr>
              <a:t>HiSeq</a:t>
            </a:r>
            <a:r>
              <a:rPr lang="en-GB" b="0" i="0" dirty="0">
                <a:solidFill>
                  <a:srgbClr val="333333"/>
                </a:solidFill>
                <a:effectLst/>
                <a:cs typeface="Calibri" panose="020F0502020204030204" pitchFamily="34" charset="0"/>
              </a:rPr>
              <a:t> 2500 Sequencer to yield 2 × 110-bp</a:t>
            </a:r>
          </a:p>
          <a:p>
            <a:endParaRPr lang="en-GB" dirty="0">
              <a:solidFill>
                <a:srgbClr val="333333"/>
              </a:solidFill>
              <a:latin typeface="Source Serif Pro" panose="020F0502020204030204" pitchFamily="34" charset="0"/>
            </a:endParaRPr>
          </a:p>
        </p:txBody>
      </p:sp>
      <p:pic>
        <p:nvPicPr>
          <p:cNvPr id="6" name="Content Placeholder 5" descr="Diagram, timeline&#10;&#10;Description automatically generated">
            <a:extLst>
              <a:ext uri="{FF2B5EF4-FFF2-40B4-BE49-F238E27FC236}">
                <a16:creationId xmlns:a16="http://schemas.microsoft.com/office/drawing/2014/main" id="{3E4635BF-4166-E4D2-9740-686EF4FD034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115616" y="4509120"/>
            <a:ext cx="6264696" cy="1201562"/>
          </a:xfrm>
        </p:spPr>
      </p:pic>
      <p:sp>
        <p:nvSpPr>
          <p:cNvPr id="4" name="Title 3">
            <a:extLst>
              <a:ext uri="{FF2B5EF4-FFF2-40B4-BE49-F238E27FC236}">
                <a16:creationId xmlns:a16="http://schemas.microsoft.com/office/drawing/2014/main" id="{604A25E6-F449-5D23-3809-6860C4D209EE}"/>
              </a:ext>
            </a:extLst>
          </p:cNvPr>
          <p:cNvSpPr>
            <a:spLocks noGrp="1"/>
          </p:cNvSpPr>
          <p:nvPr>
            <p:ph type="title"/>
          </p:nvPr>
        </p:nvSpPr>
        <p:spPr/>
        <p:txBody>
          <a:bodyPr/>
          <a:lstStyle/>
          <a:p>
            <a:r>
              <a:rPr lang="en-CH" dirty="0"/>
              <a:t>Tutorial – Bacterial Vaginosis</a:t>
            </a:r>
          </a:p>
        </p:txBody>
      </p:sp>
      <p:sp>
        <p:nvSpPr>
          <p:cNvPr id="5" name="TextBox 4">
            <a:extLst>
              <a:ext uri="{FF2B5EF4-FFF2-40B4-BE49-F238E27FC236}">
                <a16:creationId xmlns:a16="http://schemas.microsoft.com/office/drawing/2014/main" id="{AC0AADA7-193C-2FDE-F9C2-10AE0BBC51B6}"/>
              </a:ext>
            </a:extLst>
          </p:cNvPr>
          <p:cNvSpPr txBox="1"/>
          <p:nvPr/>
        </p:nvSpPr>
        <p:spPr>
          <a:xfrm>
            <a:off x="4247964" y="6358994"/>
            <a:ext cx="4572000" cy="194925"/>
          </a:xfrm>
          <a:prstGeom prst="rect">
            <a:avLst/>
          </a:prstGeom>
          <a:noFill/>
        </p:spPr>
        <p:txBody>
          <a:bodyPr wrap="square">
            <a:spAutoFit/>
          </a:bodyPr>
          <a:lstStyle/>
          <a:p>
            <a:r>
              <a:rPr lang="en-CH" dirty="0"/>
              <a:t>https://journals.asm.org/doi/full/10.1128/mSphereDirect.00262-18</a:t>
            </a:r>
          </a:p>
        </p:txBody>
      </p:sp>
    </p:spTree>
    <p:extLst>
      <p:ext uri="{BB962C8B-B14F-4D97-AF65-F5344CB8AC3E}">
        <p14:creationId xmlns:p14="http://schemas.microsoft.com/office/powerpoint/2010/main" val="4054103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6201A0A-D2DF-6B96-78AA-CD58AF2D16C4}"/>
              </a:ext>
            </a:extLst>
          </p:cNvPr>
          <p:cNvSpPr>
            <a:spLocks noGrp="1"/>
          </p:cNvSpPr>
          <p:nvPr>
            <p:ph type="title"/>
          </p:nvPr>
        </p:nvSpPr>
        <p:spPr>
          <a:xfrm>
            <a:off x="457200" y="834121"/>
            <a:ext cx="8229600" cy="523220"/>
          </a:xfrm>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de-CH" sz="2800" dirty="0" err="1"/>
              <a:t>What</a:t>
            </a:r>
            <a:r>
              <a:rPr lang="de-CH" sz="2800" dirty="0"/>
              <a:t> </a:t>
            </a:r>
            <a:r>
              <a:rPr lang="de-CH" sz="2800" dirty="0" err="1"/>
              <a:t>is</a:t>
            </a:r>
            <a:r>
              <a:rPr lang="de-CH" sz="2800" dirty="0"/>
              <a:t> </a:t>
            </a:r>
            <a:r>
              <a:rPr lang="de-CH" sz="2800" dirty="0" err="1"/>
              <a:t>metatranscriptomics</a:t>
            </a:r>
            <a:r>
              <a:rPr lang="de-CH" sz="2800" dirty="0"/>
              <a:t>?</a:t>
            </a:r>
            <a:endParaRPr lang="en-US" sz="2800" dirty="0"/>
          </a:p>
        </p:txBody>
      </p:sp>
      <p:pic>
        <p:nvPicPr>
          <p:cNvPr id="3" name="Picture 2" descr="A diagram of a cell division&#10;&#10;Description automatically generated">
            <a:extLst>
              <a:ext uri="{FF2B5EF4-FFF2-40B4-BE49-F238E27FC236}">
                <a16:creationId xmlns:a16="http://schemas.microsoft.com/office/drawing/2014/main" id="{05DEF83C-E1FE-3541-6E4A-A533B3B0EA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1484784"/>
            <a:ext cx="6768752" cy="4966998"/>
          </a:xfrm>
          <a:prstGeom prst="rect">
            <a:avLst/>
          </a:prstGeom>
        </p:spPr>
      </p:pic>
      <p:sp>
        <p:nvSpPr>
          <p:cNvPr id="6" name="TextBox 5">
            <a:extLst>
              <a:ext uri="{FF2B5EF4-FFF2-40B4-BE49-F238E27FC236}">
                <a16:creationId xmlns:a16="http://schemas.microsoft.com/office/drawing/2014/main" id="{E6E1A417-C54C-0FF3-C2A6-BE4701862762}"/>
              </a:ext>
            </a:extLst>
          </p:cNvPr>
          <p:cNvSpPr txBox="1"/>
          <p:nvPr/>
        </p:nvSpPr>
        <p:spPr>
          <a:xfrm>
            <a:off x="4556043" y="6560483"/>
            <a:ext cx="4572000" cy="297517"/>
          </a:xfrm>
          <a:prstGeom prst="rect">
            <a:avLst/>
          </a:prstGeom>
          <a:noFill/>
        </p:spPr>
        <p:txBody>
          <a:bodyPr wrap="square">
            <a:spAutoFit/>
          </a:bodyPr>
          <a:lstStyle/>
          <a:p>
            <a:r>
              <a:rPr lang="en-CH" dirty="0"/>
              <a:t>https://training.galaxyproject.org/training-material/topics/microbiome/tutorials/metatranscriptomics/tutorial.html</a:t>
            </a:r>
          </a:p>
        </p:txBody>
      </p:sp>
    </p:spTree>
    <p:extLst>
      <p:ext uri="{BB962C8B-B14F-4D97-AF65-F5344CB8AC3E}">
        <p14:creationId xmlns:p14="http://schemas.microsoft.com/office/powerpoint/2010/main" val="3147109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F477E7E-C3E7-3D63-AD90-8FEA08CDE00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57202" y="1772818"/>
            <a:ext cx="5139829" cy="345931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093692B-627D-78A7-07B0-91A3900FD6D3}"/>
              </a:ext>
            </a:extLst>
          </p:cNvPr>
          <p:cNvSpPr txBox="1"/>
          <p:nvPr/>
        </p:nvSpPr>
        <p:spPr>
          <a:xfrm>
            <a:off x="6449858" y="6571627"/>
            <a:ext cx="1837362" cy="203133"/>
          </a:xfrm>
          <a:prstGeom prst="rect">
            <a:avLst/>
          </a:prstGeom>
          <a:noFill/>
        </p:spPr>
        <p:txBody>
          <a:bodyPr wrap="none" rtlCol="0">
            <a:spAutoFit/>
          </a:bodyPr>
          <a:lstStyle/>
          <a:p>
            <a:r>
              <a:rPr lang="en-CH" sz="1000" b="0" dirty="0">
                <a:latin typeface="Calibri" panose="020F0502020204030204" pitchFamily="34" charset="0"/>
                <a:cs typeface="Calibri" panose="020F0502020204030204" pitchFamily="34" charset="0"/>
              </a:rPr>
              <a:t>Fortunato et al. 2015 PLOS ONE</a:t>
            </a:r>
          </a:p>
        </p:txBody>
      </p:sp>
      <p:sp>
        <p:nvSpPr>
          <p:cNvPr id="9" name="TextBox 8">
            <a:extLst>
              <a:ext uri="{FF2B5EF4-FFF2-40B4-BE49-F238E27FC236}">
                <a16:creationId xmlns:a16="http://schemas.microsoft.com/office/drawing/2014/main" id="{D5253B91-0D46-DCBC-0AD4-22BCC52694B5}"/>
              </a:ext>
            </a:extLst>
          </p:cNvPr>
          <p:cNvSpPr txBox="1"/>
          <p:nvPr/>
        </p:nvSpPr>
        <p:spPr>
          <a:xfrm>
            <a:off x="378720" y="5463577"/>
            <a:ext cx="4572000" cy="769441"/>
          </a:xfrm>
          <a:prstGeom prst="rect">
            <a:avLst/>
          </a:prstGeom>
          <a:noFill/>
        </p:spPr>
        <p:txBody>
          <a:bodyPr wrap="square">
            <a:spAutoFit/>
          </a:bodyPr>
          <a:lstStyle/>
          <a:p>
            <a:pPr algn="l">
              <a:lnSpc>
                <a:spcPct val="100000"/>
              </a:lnSpc>
            </a:pPr>
            <a:r>
              <a:rPr lang="en-GB" sz="1100" b="0" dirty="0">
                <a:solidFill>
                  <a:srgbClr val="202020"/>
                </a:solidFill>
                <a:latin typeface="Calibri" panose="020F0502020204030204" pitchFamily="34" charset="0"/>
                <a:cs typeface="Calibri" panose="020F0502020204030204" pitchFamily="34" charset="0"/>
              </a:rPr>
              <a:t>Metabolic potential  -  highly similar across samples (with few differences in functional gene abundance from river to ocean) </a:t>
            </a:r>
          </a:p>
          <a:p>
            <a:pPr algn="l">
              <a:lnSpc>
                <a:spcPct val="100000"/>
              </a:lnSpc>
            </a:pPr>
            <a:r>
              <a:rPr lang="en-GB" sz="1100" b="0" dirty="0">
                <a:solidFill>
                  <a:srgbClr val="202020"/>
                </a:solidFill>
                <a:latin typeface="Calibri" panose="020F0502020204030204" pitchFamily="34" charset="0"/>
                <a:cs typeface="Calibri" panose="020F0502020204030204" pitchFamily="34" charset="0"/>
              </a:rPr>
              <a:t>Gene expression  -  highly variable and generally was independent of changes in salinity</a:t>
            </a:r>
            <a:endParaRPr lang="en-CH" sz="1100" dirty="0">
              <a:latin typeface="Calibri" panose="020F0502020204030204" pitchFamily="34" charset="0"/>
              <a:cs typeface="Calibri" panose="020F0502020204030204" pitchFamily="34" charset="0"/>
            </a:endParaRPr>
          </a:p>
        </p:txBody>
      </p:sp>
      <p:sp>
        <p:nvSpPr>
          <p:cNvPr id="11" name="Title 1">
            <a:extLst>
              <a:ext uri="{FF2B5EF4-FFF2-40B4-BE49-F238E27FC236}">
                <a16:creationId xmlns:a16="http://schemas.microsoft.com/office/drawing/2014/main" id="{4250DA60-D212-035D-1C00-6BD8928819A5}"/>
              </a:ext>
            </a:extLst>
          </p:cNvPr>
          <p:cNvSpPr>
            <a:spLocks noGrp="1"/>
          </p:cNvSpPr>
          <p:nvPr>
            <p:ph type="title"/>
          </p:nvPr>
        </p:nvSpPr>
        <p:spPr>
          <a:xfrm>
            <a:off x="457200" y="834121"/>
            <a:ext cx="8229600" cy="523220"/>
          </a:xfrm>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de-CH" sz="2800" dirty="0" err="1"/>
              <a:t>What</a:t>
            </a:r>
            <a:r>
              <a:rPr lang="de-CH" sz="2800" dirty="0"/>
              <a:t> </a:t>
            </a:r>
            <a:r>
              <a:rPr lang="de-CH" sz="2800" dirty="0" err="1"/>
              <a:t>is</a:t>
            </a:r>
            <a:r>
              <a:rPr lang="de-CH" sz="2800" dirty="0"/>
              <a:t> </a:t>
            </a:r>
            <a:r>
              <a:rPr lang="de-CH" sz="2800" dirty="0" err="1"/>
              <a:t>metatranscriptomics</a:t>
            </a:r>
            <a:r>
              <a:rPr lang="de-CH" sz="2800" dirty="0"/>
              <a:t>?</a:t>
            </a:r>
            <a:endParaRPr lang="en-US" sz="2800" dirty="0"/>
          </a:p>
        </p:txBody>
      </p:sp>
      <p:sp>
        <p:nvSpPr>
          <p:cNvPr id="13" name="TextBox 12">
            <a:extLst>
              <a:ext uri="{FF2B5EF4-FFF2-40B4-BE49-F238E27FC236}">
                <a16:creationId xmlns:a16="http://schemas.microsoft.com/office/drawing/2014/main" id="{73F3DDB6-8ABC-D478-57DF-E46DCF0BCF68}"/>
              </a:ext>
            </a:extLst>
          </p:cNvPr>
          <p:cNvSpPr txBox="1"/>
          <p:nvPr/>
        </p:nvSpPr>
        <p:spPr>
          <a:xfrm>
            <a:off x="5436096" y="1715444"/>
            <a:ext cx="3528392" cy="2554545"/>
          </a:xfrm>
          <a:prstGeom prst="rect">
            <a:avLst/>
          </a:prstGeom>
          <a:noFill/>
        </p:spPr>
        <p:txBody>
          <a:bodyPr wrap="square">
            <a:spAutoFit/>
          </a:bodyPr>
          <a:lstStyle/>
          <a:p>
            <a:pPr marL="171450" indent="-171450" algn="l">
              <a:lnSpc>
                <a:spcPct val="100000"/>
              </a:lnSpc>
              <a:buFont typeface="Arial" panose="020B0604020202020204" pitchFamily="34" charset="0"/>
              <a:buChar char="•"/>
            </a:pPr>
            <a:r>
              <a:rPr lang="en-CH" sz="2000" b="0" dirty="0">
                <a:latin typeface="Calibri" panose="020F0502020204030204" pitchFamily="34" charset="0"/>
                <a:cs typeface="Calibri" panose="020F0502020204030204" pitchFamily="34" charset="0"/>
              </a:rPr>
              <a:t>FUNCTION: Which genes and pathways are actively expressed within a community</a:t>
            </a:r>
          </a:p>
          <a:p>
            <a:pPr marL="171450" indent="-171450" algn="l">
              <a:lnSpc>
                <a:spcPct val="100000"/>
              </a:lnSpc>
              <a:buFont typeface="Arial" panose="020B0604020202020204" pitchFamily="34" charset="0"/>
              <a:buChar char="•"/>
            </a:pPr>
            <a:endParaRPr lang="en-CH" sz="2000" b="0" dirty="0">
              <a:latin typeface="Calibri" panose="020F0502020204030204" pitchFamily="34" charset="0"/>
              <a:cs typeface="Calibri" panose="020F0502020204030204" pitchFamily="34" charset="0"/>
            </a:endParaRPr>
          </a:p>
          <a:p>
            <a:pPr marL="171450" indent="-171450" algn="l">
              <a:lnSpc>
                <a:spcPct val="100000"/>
              </a:lnSpc>
              <a:buFont typeface="Arial" panose="020B0604020202020204" pitchFamily="34" charset="0"/>
              <a:buChar char="•"/>
            </a:pPr>
            <a:r>
              <a:rPr lang="en-CH" sz="2000" b="0" dirty="0">
                <a:latin typeface="Calibri" panose="020F0502020204030204" pitchFamily="34" charset="0"/>
                <a:cs typeface="Calibri" panose="020F0502020204030204" pitchFamily="34" charset="0"/>
              </a:rPr>
              <a:t>TAXONOMY: Which taxa are responsible for the metabolic activity BUT NOT WHO IS THERE</a:t>
            </a:r>
          </a:p>
        </p:txBody>
      </p:sp>
    </p:spTree>
    <p:extLst>
      <p:ext uri="{BB962C8B-B14F-4D97-AF65-F5344CB8AC3E}">
        <p14:creationId xmlns:p14="http://schemas.microsoft.com/office/powerpoint/2010/main" val="2855738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00ED30-C83F-2E84-8EC0-5F46D81A09B5}"/>
              </a:ext>
            </a:extLst>
          </p:cNvPr>
          <p:cNvSpPr>
            <a:spLocks noGrp="1"/>
          </p:cNvSpPr>
          <p:nvPr>
            <p:ph type="title"/>
          </p:nvPr>
        </p:nvSpPr>
        <p:spPr>
          <a:xfrm>
            <a:off x="457200" y="834121"/>
            <a:ext cx="8229600" cy="523220"/>
          </a:xfrm>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de-CH" sz="2800" dirty="0"/>
              <a:t>EXAMPLE</a:t>
            </a:r>
            <a:endParaRPr lang="en-US" sz="2800" dirty="0"/>
          </a:p>
        </p:txBody>
      </p:sp>
      <p:sp>
        <p:nvSpPr>
          <p:cNvPr id="6" name="TextBox 5">
            <a:extLst>
              <a:ext uri="{FF2B5EF4-FFF2-40B4-BE49-F238E27FC236}">
                <a16:creationId xmlns:a16="http://schemas.microsoft.com/office/drawing/2014/main" id="{4F3ABEF7-64A8-EF10-9971-BDDE07C0E66A}"/>
              </a:ext>
            </a:extLst>
          </p:cNvPr>
          <p:cNvSpPr txBox="1"/>
          <p:nvPr/>
        </p:nvSpPr>
        <p:spPr>
          <a:xfrm>
            <a:off x="6690740" y="6525346"/>
            <a:ext cx="1996060" cy="203133"/>
          </a:xfrm>
          <a:prstGeom prst="rect">
            <a:avLst/>
          </a:prstGeom>
          <a:noFill/>
        </p:spPr>
        <p:txBody>
          <a:bodyPr wrap="none" rtlCol="0">
            <a:spAutoFit/>
          </a:bodyPr>
          <a:lstStyle/>
          <a:p>
            <a:r>
              <a:rPr lang="en-CH" sz="1000" b="0" dirty="0">
                <a:latin typeface="Calibri" panose="020F0502020204030204" pitchFamily="34" charset="0"/>
                <a:cs typeface="Calibri" panose="020F0502020204030204" pitchFamily="34" charset="0"/>
              </a:rPr>
              <a:t>Xiong et al. 2017 BMC Microbiome</a:t>
            </a:r>
          </a:p>
        </p:txBody>
      </p:sp>
      <p:sp>
        <p:nvSpPr>
          <p:cNvPr id="7" name="TextBox 6">
            <a:extLst>
              <a:ext uri="{FF2B5EF4-FFF2-40B4-BE49-F238E27FC236}">
                <a16:creationId xmlns:a16="http://schemas.microsoft.com/office/drawing/2014/main" id="{0CB0E2D6-0321-08CA-2270-EE667CAADC25}"/>
              </a:ext>
            </a:extLst>
          </p:cNvPr>
          <p:cNvSpPr txBox="1"/>
          <p:nvPr/>
        </p:nvSpPr>
        <p:spPr>
          <a:xfrm>
            <a:off x="5436096" y="1715444"/>
            <a:ext cx="3528392" cy="2554545"/>
          </a:xfrm>
          <a:prstGeom prst="rect">
            <a:avLst/>
          </a:prstGeom>
          <a:noFill/>
        </p:spPr>
        <p:txBody>
          <a:bodyPr wrap="square">
            <a:spAutoFit/>
          </a:bodyPr>
          <a:lstStyle/>
          <a:p>
            <a:pPr marL="171450" indent="-171450" algn="l">
              <a:lnSpc>
                <a:spcPct val="100000"/>
              </a:lnSpc>
              <a:buFont typeface="Arial" panose="020B0604020202020204" pitchFamily="34" charset="0"/>
              <a:buChar char="•"/>
            </a:pPr>
            <a:r>
              <a:rPr lang="en-CH" sz="2000" b="0" dirty="0">
                <a:latin typeface="Calibri" panose="020F0502020204030204" pitchFamily="34" charset="0"/>
                <a:cs typeface="Calibri" panose="020F0502020204030204" pitchFamily="34" charset="0"/>
              </a:rPr>
              <a:t>Plin2 (Perilipin2) – involved in lipid uptake, interacts with lipid droplets</a:t>
            </a:r>
          </a:p>
          <a:p>
            <a:pPr marL="171450" indent="-171450" algn="l">
              <a:lnSpc>
                <a:spcPct val="100000"/>
              </a:lnSpc>
              <a:buFont typeface="Arial" panose="020B0604020202020204" pitchFamily="34" charset="0"/>
              <a:buChar char="•"/>
            </a:pPr>
            <a:endParaRPr lang="en-CH" sz="2000" b="0" dirty="0">
              <a:latin typeface="Calibri" panose="020F0502020204030204" pitchFamily="34" charset="0"/>
              <a:cs typeface="Calibri" panose="020F0502020204030204" pitchFamily="34" charset="0"/>
            </a:endParaRPr>
          </a:p>
          <a:p>
            <a:pPr marL="171450" indent="-171450" algn="l">
              <a:lnSpc>
                <a:spcPct val="100000"/>
              </a:lnSpc>
              <a:buFont typeface="Arial" panose="020B0604020202020204" pitchFamily="34" charset="0"/>
              <a:buChar char="•"/>
            </a:pPr>
            <a:r>
              <a:rPr lang="en-CH" sz="2000" b="0" dirty="0">
                <a:latin typeface="Calibri" panose="020F0502020204030204" pitchFamily="34" charset="0"/>
                <a:cs typeface="Calibri" panose="020F0502020204030204" pitchFamily="34" charset="0"/>
              </a:rPr>
              <a:t>Study comparing </a:t>
            </a:r>
            <a:r>
              <a:rPr lang="en-GB" sz="2000" b="0" dirty="0">
                <a:solidFill>
                  <a:srgbClr val="333333"/>
                </a:solidFill>
                <a:latin typeface="Calibri" panose="020F0502020204030204" pitchFamily="34" charset="0"/>
                <a:cs typeface="Calibri" panose="020F0502020204030204" pitchFamily="34" charset="0"/>
              </a:rPr>
              <a:t>WT and Plin2-null mice  -  exposure to high-fat/low-carb (HF) or low-fat/high-carb (LF) diets</a:t>
            </a:r>
            <a:endParaRPr lang="en-CH" sz="2000" b="0"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9E3DD04-B4EF-442F-F2DC-092A8B911A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690991"/>
            <a:ext cx="5076056" cy="1689916"/>
          </a:xfrm>
          <a:prstGeom prst="rect">
            <a:avLst/>
          </a:prstGeom>
        </p:spPr>
      </p:pic>
      <p:sp>
        <p:nvSpPr>
          <p:cNvPr id="19" name="object 13">
            <a:extLst>
              <a:ext uri="{FF2B5EF4-FFF2-40B4-BE49-F238E27FC236}">
                <a16:creationId xmlns:a16="http://schemas.microsoft.com/office/drawing/2014/main" id="{7929F3DE-D042-39C7-4C2A-F287D1C6EE89}"/>
              </a:ext>
            </a:extLst>
          </p:cNvPr>
          <p:cNvSpPr txBox="1"/>
          <p:nvPr/>
        </p:nvSpPr>
        <p:spPr>
          <a:xfrm>
            <a:off x="847401" y="3841593"/>
            <a:ext cx="384769" cy="181460"/>
          </a:xfrm>
          <a:prstGeom prst="rect">
            <a:avLst/>
          </a:prstGeom>
        </p:spPr>
        <p:txBody>
          <a:bodyPr vert="horz" wrap="square" lIns="0" tIns="12065" rIns="0" bIns="0" rtlCol="0">
            <a:spAutoFit/>
          </a:bodyPr>
          <a:lstStyle/>
          <a:p>
            <a:pPr>
              <a:lnSpc>
                <a:spcPct val="100000"/>
              </a:lnSpc>
              <a:spcBef>
                <a:spcPts val="95"/>
              </a:spcBef>
            </a:pPr>
            <a:r>
              <a:rPr sz="1100" spc="-20" dirty="0">
                <a:latin typeface="Arial"/>
                <a:cs typeface="Arial"/>
              </a:rPr>
              <a:t>Diet</a:t>
            </a:r>
            <a:endParaRPr sz="1100">
              <a:latin typeface="Arial"/>
              <a:cs typeface="Arial"/>
            </a:endParaRPr>
          </a:p>
        </p:txBody>
      </p:sp>
      <p:sp>
        <p:nvSpPr>
          <p:cNvPr id="20" name="object 14">
            <a:extLst>
              <a:ext uri="{FF2B5EF4-FFF2-40B4-BE49-F238E27FC236}">
                <a16:creationId xmlns:a16="http://schemas.microsoft.com/office/drawing/2014/main" id="{A7190273-C4D5-BA06-9013-8B03E6186F80}"/>
              </a:ext>
            </a:extLst>
          </p:cNvPr>
          <p:cNvSpPr txBox="1"/>
          <p:nvPr/>
        </p:nvSpPr>
        <p:spPr>
          <a:xfrm>
            <a:off x="2042319" y="3503934"/>
            <a:ext cx="893981" cy="181460"/>
          </a:xfrm>
          <a:prstGeom prst="rect">
            <a:avLst/>
          </a:prstGeom>
        </p:spPr>
        <p:txBody>
          <a:bodyPr vert="horz" wrap="square" lIns="0" tIns="12065" rIns="0" bIns="0" rtlCol="0">
            <a:spAutoFit/>
          </a:bodyPr>
          <a:lstStyle/>
          <a:p>
            <a:pPr>
              <a:lnSpc>
                <a:spcPct val="100000"/>
              </a:lnSpc>
              <a:spcBef>
                <a:spcPts val="95"/>
              </a:spcBef>
            </a:pPr>
            <a:r>
              <a:rPr sz="1100" spc="-10" dirty="0">
                <a:latin typeface="Arial"/>
                <a:cs typeface="Arial"/>
              </a:rPr>
              <a:t>Genotype</a:t>
            </a:r>
            <a:endParaRPr sz="1100">
              <a:latin typeface="Arial"/>
              <a:cs typeface="Arial"/>
            </a:endParaRPr>
          </a:p>
        </p:txBody>
      </p:sp>
      <p:grpSp>
        <p:nvGrpSpPr>
          <p:cNvPr id="21" name="object 15">
            <a:extLst>
              <a:ext uri="{FF2B5EF4-FFF2-40B4-BE49-F238E27FC236}">
                <a16:creationId xmlns:a16="http://schemas.microsoft.com/office/drawing/2014/main" id="{71C80739-7DB3-9895-CD61-CDD3D4C3FBBC}"/>
              </a:ext>
            </a:extLst>
          </p:cNvPr>
          <p:cNvGrpSpPr/>
          <p:nvPr/>
        </p:nvGrpSpPr>
        <p:grpSpPr>
          <a:xfrm>
            <a:off x="706794" y="4130453"/>
            <a:ext cx="3381319" cy="1722024"/>
            <a:chOff x="1761744" y="3334866"/>
            <a:chExt cx="2122805" cy="1134745"/>
          </a:xfrm>
        </p:grpSpPr>
        <p:sp>
          <p:nvSpPr>
            <p:cNvPr id="22" name="object 16">
              <a:extLst>
                <a:ext uri="{FF2B5EF4-FFF2-40B4-BE49-F238E27FC236}">
                  <a16:creationId xmlns:a16="http://schemas.microsoft.com/office/drawing/2014/main" id="{0AB7399B-5646-9A3B-9EFC-66CA78EF31B4}"/>
                </a:ext>
              </a:extLst>
            </p:cNvPr>
            <p:cNvSpPr/>
            <p:nvPr/>
          </p:nvSpPr>
          <p:spPr>
            <a:xfrm>
              <a:off x="1836506" y="3337406"/>
              <a:ext cx="2044700" cy="4445"/>
            </a:xfrm>
            <a:custGeom>
              <a:avLst/>
              <a:gdLst/>
              <a:ahLst/>
              <a:cxnLst/>
              <a:rect l="l" t="t" r="r" b="b"/>
              <a:pathLst>
                <a:path w="2044700" h="4445">
                  <a:moveTo>
                    <a:pt x="0" y="4354"/>
                  </a:moveTo>
                  <a:lnTo>
                    <a:pt x="2044574" y="0"/>
                  </a:lnTo>
                </a:path>
              </a:pathLst>
            </a:custGeom>
            <a:ln w="4762">
              <a:solidFill>
                <a:srgbClr val="4A7EBB"/>
              </a:solidFill>
            </a:ln>
          </p:spPr>
          <p:txBody>
            <a:bodyPr wrap="square" lIns="0" tIns="0" rIns="0" bIns="0" rtlCol="0"/>
            <a:lstStyle/>
            <a:p>
              <a:endParaRPr/>
            </a:p>
          </p:txBody>
        </p:sp>
        <p:sp>
          <p:nvSpPr>
            <p:cNvPr id="23" name="object 17">
              <a:extLst>
                <a:ext uri="{FF2B5EF4-FFF2-40B4-BE49-F238E27FC236}">
                  <a16:creationId xmlns:a16="http://schemas.microsoft.com/office/drawing/2014/main" id="{5F406078-99D9-4D7D-FEDF-201DDC34204A}"/>
                </a:ext>
              </a:extLst>
            </p:cNvPr>
            <p:cNvSpPr/>
            <p:nvPr/>
          </p:nvSpPr>
          <p:spPr>
            <a:xfrm>
              <a:off x="1837430" y="3922941"/>
              <a:ext cx="2044700" cy="4445"/>
            </a:xfrm>
            <a:custGeom>
              <a:avLst/>
              <a:gdLst/>
              <a:ahLst/>
              <a:cxnLst/>
              <a:rect l="l" t="t" r="r" b="b"/>
              <a:pathLst>
                <a:path w="2044700" h="4445">
                  <a:moveTo>
                    <a:pt x="0" y="4354"/>
                  </a:moveTo>
                  <a:lnTo>
                    <a:pt x="2044574" y="0"/>
                  </a:lnTo>
                </a:path>
              </a:pathLst>
            </a:custGeom>
            <a:ln w="4762">
              <a:solidFill>
                <a:srgbClr val="4A7EBB"/>
              </a:solidFill>
            </a:ln>
          </p:spPr>
          <p:txBody>
            <a:bodyPr wrap="square" lIns="0" tIns="0" rIns="0" bIns="0" rtlCol="0"/>
            <a:lstStyle/>
            <a:p>
              <a:endParaRPr/>
            </a:p>
          </p:txBody>
        </p:sp>
        <p:pic>
          <p:nvPicPr>
            <p:cNvPr id="24" name="object 18">
              <a:extLst>
                <a:ext uri="{FF2B5EF4-FFF2-40B4-BE49-F238E27FC236}">
                  <a16:creationId xmlns:a16="http://schemas.microsoft.com/office/drawing/2014/main" id="{F1018661-0ABF-F2D3-B43B-39A59003873E}"/>
                </a:ext>
              </a:extLst>
            </p:cNvPr>
            <p:cNvPicPr/>
            <p:nvPr/>
          </p:nvPicPr>
          <p:blipFill>
            <a:blip r:embed="rId3" cstate="print"/>
            <a:stretch>
              <a:fillRect/>
            </a:stretch>
          </p:blipFill>
          <p:spPr>
            <a:xfrm>
              <a:off x="1761744" y="3477259"/>
              <a:ext cx="505968" cy="390144"/>
            </a:xfrm>
            <a:prstGeom prst="rect">
              <a:avLst/>
            </a:prstGeom>
          </p:spPr>
        </p:pic>
        <p:pic>
          <p:nvPicPr>
            <p:cNvPr id="25" name="object 19">
              <a:extLst>
                <a:ext uri="{FF2B5EF4-FFF2-40B4-BE49-F238E27FC236}">
                  <a16:creationId xmlns:a16="http://schemas.microsoft.com/office/drawing/2014/main" id="{4D245355-AAF4-4F67-1ADD-840FC548F1EE}"/>
                </a:ext>
              </a:extLst>
            </p:cNvPr>
            <p:cNvPicPr/>
            <p:nvPr/>
          </p:nvPicPr>
          <p:blipFill>
            <a:blip r:embed="rId4" cstate="print"/>
            <a:stretch>
              <a:fillRect/>
            </a:stretch>
          </p:blipFill>
          <p:spPr>
            <a:xfrm>
              <a:off x="1788539" y="3983567"/>
              <a:ext cx="485845" cy="485845"/>
            </a:xfrm>
            <a:prstGeom prst="rect">
              <a:avLst/>
            </a:prstGeom>
          </p:spPr>
        </p:pic>
      </p:grpSp>
      <p:sp>
        <p:nvSpPr>
          <p:cNvPr id="26" name="object 20">
            <a:extLst>
              <a:ext uri="{FF2B5EF4-FFF2-40B4-BE49-F238E27FC236}">
                <a16:creationId xmlns:a16="http://schemas.microsoft.com/office/drawing/2014/main" id="{A7A6DC7B-B615-3DA9-E2A6-C2834B7DA744}"/>
              </a:ext>
            </a:extLst>
          </p:cNvPr>
          <p:cNvSpPr txBox="1"/>
          <p:nvPr/>
        </p:nvSpPr>
        <p:spPr>
          <a:xfrm>
            <a:off x="1523353" y="3790713"/>
            <a:ext cx="851070" cy="181460"/>
          </a:xfrm>
          <a:prstGeom prst="rect">
            <a:avLst/>
          </a:prstGeom>
        </p:spPr>
        <p:txBody>
          <a:bodyPr vert="horz" wrap="square" lIns="0" tIns="12065" rIns="0" bIns="0" rtlCol="0">
            <a:spAutoFit/>
          </a:bodyPr>
          <a:lstStyle/>
          <a:p>
            <a:pPr>
              <a:lnSpc>
                <a:spcPct val="100000"/>
              </a:lnSpc>
              <a:spcBef>
                <a:spcPts val="95"/>
              </a:spcBef>
            </a:pPr>
            <a:r>
              <a:rPr sz="1100" dirty="0">
                <a:latin typeface="Arial"/>
                <a:cs typeface="Arial"/>
              </a:rPr>
              <a:t>Wild</a:t>
            </a:r>
            <a:r>
              <a:rPr sz="1100" spc="-15" dirty="0">
                <a:latin typeface="Arial"/>
                <a:cs typeface="Arial"/>
              </a:rPr>
              <a:t> </a:t>
            </a:r>
            <a:r>
              <a:rPr sz="1100" spc="-20" dirty="0">
                <a:latin typeface="Arial"/>
                <a:cs typeface="Arial"/>
              </a:rPr>
              <a:t>type</a:t>
            </a:r>
            <a:endParaRPr sz="1100" dirty="0">
              <a:latin typeface="Arial"/>
              <a:cs typeface="Arial"/>
            </a:endParaRPr>
          </a:p>
        </p:txBody>
      </p:sp>
      <p:sp>
        <p:nvSpPr>
          <p:cNvPr id="27" name="object 21">
            <a:extLst>
              <a:ext uri="{FF2B5EF4-FFF2-40B4-BE49-F238E27FC236}">
                <a16:creationId xmlns:a16="http://schemas.microsoft.com/office/drawing/2014/main" id="{E9B7F0DC-AA56-1AD9-8C4A-4898F859EE9F}"/>
              </a:ext>
            </a:extLst>
          </p:cNvPr>
          <p:cNvSpPr txBox="1"/>
          <p:nvPr/>
        </p:nvSpPr>
        <p:spPr>
          <a:xfrm>
            <a:off x="2766138" y="3790713"/>
            <a:ext cx="831045" cy="181460"/>
          </a:xfrm>
          <a:prstGeom prst="rect">
            <a:avLst/>
          </a:prstGeom>
        </p:spPr>
        <p:txBody>
          <a:bodyPr vert="horz" wrap="square" lIns="0" tIns="12065" rIns="0" bIns="0" rtlCol="0">
            <a:spAutoFit/>
          </a:bodyPr>
          <a:lstStyle/>
          <a:p>
            <a:pPr>
              <a:lnSpc>
                <a:spcPct val="100000"/>
              </a:lnSpc>
              <a:spcBef>
                <a:spcPts val="95"/>
              </a:spcBef>
            </a:pPr>
            <a:r>
              <a:rPr sz="1100" spc="-10" dirty="0">
                <a:latin typeface="Arial"/>
                <a:cs typeface="Arial"/>
              </a:rPr>
              <a:t>Plin2-</a:t>
            </a:r>
            <a:r>
              <a:rPr sz="1100" spc="-25" dirty="0">
                <a:latin typeface="Arial"/>
                <a:cs typeface="Arial"/>
              </a:rPr>
              <a:t>KO</a:t>
            </a:r>
            <a:endParaRPr sz="1100">
              <a:latin typeface="Arial"/>
              <a:cs typeface="Arial"/>
            </a:endParaRPr>
          </a:p>
        </p:txBody>
      </p:sp>
      <p:grpSp>
        <p:nvGrpSpPr>
          <p:cNvPr id="28" name="object 22">
            <a:extLst>
              <a:ext uri="{FF2B5EF4-FFF2-40B4-BE49-F238E27FC236}">
                <a16:creationId xmlns:a16="http://schemas.microsoft.com/office/drawing/2014/main" id="{52FD9C4A-54B6-36E1-7883-00B97354A92A}"/>
              </a:ext>
            </a:extLst>
          </p:cNvPr>
          <p:cNvGrpSpPr/>
          <p:nvPr/>
        </p:nvGrpSpPr>
        <p:grpSpPr>
          <a:xfrm>
            <a:off x="1663231" y="4221655"/>
            <a:ext cx="2121642" cy="1637369"/>
            <a:chOff x="2362200" y="3394963"/>
            <a:chExt cx="1331975" cy="1078961"/>
          </a:xfrm>
        </p:grpSpPr>
        <p:pic>
          <p:nvPicPr>
            <p:cNvPr id="30" name="object 24">
              <a:extLst>
                <a:ext uri="{FF2B5EF4-FFF2-40B4-BE49-F238E27FC236}">
                  <a16:creationId xmlns:a16="http://schemas.microsoft.com/office/drawing/2014/main" id="{BD9E358A-FF5E-B12D-F07A-077FCA925927}"/>
                </a:ext>
              </a:extLst>
            </p:cNvPr>
            <p:cNvPicPr/>
            <p:nvPr/>
          </p:nvPicPr>
          <p:blipFill>
            <a:blip r:embed="rId5" cstate="print"/>
            <a:stretch>
              <a:fillRect/>
            </a:stretch>
          </p:blipFill>
          <p:spPr>
            <a:xfrm>
              <a:off x="2362200" y="3394963"/>
              <a:ext cx="249936" cy="216407"/>
            </a:xfrm>
            <a:prstGeom prst="rect">
              <a:avLst/>
            </a:prstGeom>
          </p:spPr>
        </p:pic>
        <p:pic>
          <p:nvPicPr>
            <p:cNvPr id="31" name="object 25">
              <a:extLst>
                <a:ext uri="{FF2B5EF4-FFF2-40B4-BE49-F238E27FC236}">
                  <a16:creationId xmlns:a16="http://schemas.microsoft.com/office/drawing/2014/main" id="{91B32C59-04E5-27C5-77F0-05AA89B1A033}"/>
                </a:ext>
              </a:extLst>
            </p:cNvPr>
            <p:cNvPicPr/>
            <p:nvPr/>
          </p:nvPicPr>
          <p:blipFill>
            <a:blip r:embed="rId6" cstate="print"/>
            <a:stretch>
              <a:fillRect/>
            </a:stretch>
          </p:blipFill>
          <p:spPr>
            <a:xfrm>
              <a:off x="2627375" y="3394963"/>
              <a:ext cx="249936" cy="216407"/>
            </a:xfrm>
            <a:prstGeom prst="rect">
              <a:avLst/>
            </a:prstGeom>
          </p:spPr>
        </p:pic>
        <p:pic>
          <p:nvPicPr>
            <p:cNvPr id="32" name="object 26">
              <a:extLst>
                <a:ext uri="{FF2B5EF4-FFF2-40B4-BE49-F238E27FC236}">
                  <a16:creationId xmlns:a16="http://schemas.microsoft.com/office/drawing/2014/main" id="{1C7B5710-5BDC-7F4B-ED7B-D1B1529581FC}"/>
                </a:ext>
              </a:extLst>
            </p:cNvPr>
            <p:cNvPicPr/>
            <p:nvPr/>
          </p:nvPicPr>
          <p:blipFill>
            <a:blip r:embed="rId7" cstate="print"/>
            <a:stretch>
              <a:fillRect/>
            </a:stretch>
          </p:blipFill>
          <p:spPr>
            <a:xfrm>
              <a:off x="2362200" y="3641851"/>
              <a:ext cx="249936" cy="216408"/>
            </a:xfrm>
            <a:prstGeom prst="rect">
              <a:avLst/>
            </a:prstGeom>
          </p:spPr>
        </p:pic>
        <p:pic>
          <p:nvPicPr>
            <p:cNvPr id="33" name="object 27">
              <a:extLst>
                <a:ext uri="{FF2B5EF4-FFF2-40B4-BE49-F238E27FC236}">
                  <a16:creationId xmlns:a16="http://schemas.microsoft.com/office/drawing/2014/main" id="{F87F4553-71F3-D314-3ED7-0D88C2EED592}"/>
                </a:ext>
              </a:extLst>
            </p:cNvPr>
            <p:cNvPicPr/>
            <p:nvPr/>
          </p:nvPicPr>
          <p:blipFill>
            <a:blip r:embed="rId8" cstate="print"/>
            <a:stretch>
              <a:fillRect/>
            </a:stretch>
          </p:blipFill>
          <p:spPr>
            <a:xfrm>
              <a:off x="2627375" y="3641851"/>
              <a:ext cx="249936" cy="216408"/>
            </a:xfrm>
            <a:prstGeom prst="rect">
              <a:avLst/>
            </a:prstGeom>
          </p:spPr>
        </p:pic>
        <p:pic>
          <p:nvPicPr>
            <p:cNvPr id="34" name="object 28">
              <a:extLst>
                <a:ext uri="{FF2B5EF4-FFF2-40B4-BE49-F238E27FC236}">
                  <a16:creationId xmlns:a16="http://schemas.microsoft.com/office/drawing/2014/main" id="{FF73DE4F-3EBF-393F-A3D4-6D2C8A8BF5FE}"/>
                </a:ext>
              </a:extLst>
            </p:cNvPr>
            <p:cNvPicPr/>
            <p:nvPr/>
          </p:nvPicPr>
          <p:blipFill>
            <a:blip r:embed="rId9" cstate="print"/>
            <a:stretch>
              <a:fillRect/>
            </a:stretch>
          </p:blipFill>
          <p:spPr>
            <a:xfrm>
              <a:off x="3160776" y="3394963"/>
              <a:ext cx="249936" cy="216407"/>
            </a:xfrm>
            <a:prstGeom prst="rect">
              <a:avLst/>
            </a:prstGeom>
          </p:spPr>
        </p:pic>
        <p:pic>
          <p:nvPicPr>
            <p:cNvPr id="35" name="object 29">
              <a:extLst>
                <a:ext uri="{FF2B5EF4-FFF2-40B4-BE49-F238E27FC236}">
                  <a16:creationId xmlns:a16="http://schemas.microsoft.com/office/drawing/2014/main" id="{2D4E2903-A24A-B89D-DF59-E950DC384D22}"/>
                </a:ext>
              </a:extLst>
            </p:cNvPr>
            <p:cNvPicPr/>
            <p:nvPr/>
          </p:nvPicPr>
          <p:blipFill>
            <a:blip r:embed="rId10" cstate="print"/>
            <a:stretch>
              <a:fillRect/>
            </a:stretch>
          </p:blipFill>
          <p:spPr>
            <a:xfrm>
              <a:off x="3425952" y="3394963"/>
              <a:ext cx="249936" cy="216407"/>
            </a:xfrm>
            <a:prstGeom prst="rect">
              <a:avLst/>
            </a:prstGeom>
          </p:spPr>
        </p:pic>
        <p:pic>
          <p:nvPicPr>
            <p:cNvPr id="36" name="object 30">
              <a:extLst>
                <a:ext uri="{FF2B5EF4-FFF2-40B4-BE49-F238E27FC236}">
                  <a16:creationId xmlns:a16="http://schemas.microsoft.com/office/drawing/2014/main" id="{72EBD5B5-BC50-33A8-1AFC-B4EEF464EE9D}"/>
                </a:ext>
              </a:extLst>
            </p:cNvPr>
            <p:cNvPicPr/>
            <p:nvPr/>
          </p:nvPicPr>
          <p:blipFill>
            <a:blip r:embed="rId11" cstate="print"/>
            <a:stretch>
              <a:fillRect/>
            </a:stretch>
          </p:blipFill>
          <p:spPr>
            <a:xfrm>
              <a:off x="3160776" y="3641851"/>
              <a:ext cx="249936" cy="216408"/>
            </a:xfrm>
            <a:prstGeom prst="rect">
              <a:avLst/>
            </a:prstGeom>
          </p:spPr>
        </p:pic>
        <p:pic>
          <p:nvPicPr>
            <p:cNvPr id="37" name="object 31">
              <a:extLst>
                <a:ext uri="{FF2B5EF4-FFF2-40B4-BE49-F238E27FC236}">
                  <a16:creationId xmlns:a16="http://schemas.microsoft.com/office/drawing/2014/main" id="{01D1E374-85AB-585A-0171-7A64933D94A6}"/>
                </a:ext>
              </a:extLst>
            </p:cNvPr>
            <p:cNvPicPr/>
            <p:nvPr/>
          </p:nvPicPr>
          <p:blipFill>
            <a:blip r:embed="rId12" cstate="print"/>
            <a:stretch>
              <a:fillRect/>
            </a:stretch>
          </p:blipFill>
          <p:spPr>
            <a:xfrm>
              <a:off x="3425952" y="3641851"/>
              <a:ext cx="249936" cy="216408"/>
            </a:xfrm>
            <a:prstGeom prst="rect">
              <a:avLst/>
            </a:prstGeom>
          </p:spPr>
        </p:pic>
        <p:pic>
          <p:nvPicPr>
            <p:cNvPr id="38" name="object 32">
              <a:extLst>
                <a:ext uri="{FF2B5EF4-FFF2-40B4-BE49-F238E27FC236}">
                  <a16:creationId xmlns:a16="http://schemas.microsoft.com/office/drawing/2014/main" id="{4AD4DF3D-205A-5AE0-E24A-523100811615}"/>
                </a:ext>
              </a:extLst>
            </p:cNvPr>
            <p:cNvPicPr/>
            <p:nvPr/>
          </p:nvPicPr>
          <p:blipFill>
            <a:blip r:embed="rId13" cstate="print"/>
            <a:stretch>
              <a:fillRect/>
            </a:stretch>
          </p:blipFill>
          <p:spPr>
            <a:xfrm>
              <a:off x="2393270" y="4015356"/>
              <a:ext cx="245642" cy="211782"/>
            </a:xfrm>
            <a:prstGeom prst="rect">
              <a:avLst/>
            </a:prstGeom>
          </p:spPr>
        </p:pic>
        <p:pic>
          <p:nvPicPr>
            <p:cNvPr id="39" name="object 33">
              <a:extLst>
                <a:ext uri="{FF2B5EF4-FFF2-40B4-BE49-F238E27FC236}">
                  <a16:creationId xmlns:a16="http://schemas.microsoft.com/office/drawing/2014/main" id="{50931980-C270-77C2-A89B-1771B5A1D2A2}"/>
                </a:ext>
              </a:extLst>
            </p:cNvPr>
            <p:cNvPicPr/>
            <p:nvPr/>
          </p:nvPicPr>
          <p:blipFill>
            <a:blip r:embed="rId14" cstate="print"/>
            <a:stretch>
              <a:fillRect/>
            </a:stretch>
          </p:blipFill>
          <p:spPr>
            <a:xfrm>
              <a:off x="2658960" y="4015356"/>
              <a:ext cx="245640" cy="211782"/>
            </a:xfrm>
            <a:prstGeom prst="rect">
              <a:avLst/>
            </a:prstGeom>
          </p:spPr>
        </p:pic>
        <p:pic>
          <p:nvPicPr>
            <p:cNvPr id="40" name="object 34">
              <a:extLst>
                <a:ext uri="{FF2B5EF4-FFF2-40B4-BE49-F238E27FC236}">
                  <a16:creationId xmlns:a16="http://schemas.microsoft.com/office/drawing/2014/main" id="{4219DB5F-5001-31E0-BAF1-B5680764E4A1}"/>
                </a:ext>
              </a:extLst>
            </p:cNvPr>
            <p:cNvPicPr/>
            <p:nvPr/>
          </p:nvPicPr>
          <p:blipFill>
            <a:blip r:embed="rId15" cstate="print"/>
            <a:stretch>
              <a:fillRect/>
            </a:stretch>
          </p:blipFill>
          <p:spPr>
            <a:xfrm>
              <a:off x="2393270" y="4262142"/>
              <a:ext cx="245642" cy="211782"/>
            </a:xfrm>
            <a:prstGeom prst="rect">
              <a:avLst/>
            </a:prstGeom>
          </p:spPr>
        </p:pic>
        <p:pic>
          <p:nvPicPr>
            <p:cNvPr id="41" name="object 35">
              <a:extLst>
                <a:ext uri="{FF2B5EF4-FFF2-40B4-BE49-F238E27FC236}">
                  <a16:creationId xmlns:a16="http://schemas.microsoft.com/office/drawing/2014/main" id="{8101221A-E5B4-63BD-8B2D-6AEDAED86DED}"/>
                </a:ext>
              </a:extLst>
            </p:cNvPr>
            <p:cNvPicPr/>
            <p:nvPr/>
          </p:nvPicPr>
          <p:blipFill>
            <a:blip r:embed="rId16" cstate="print"/>
            <a:stretch>
              <a:fillRect/>
            </a:stretch>
          </p:blipFill>
          <p:spPr>
            <a:xfrm>
              <a:off x="2658960" y="4262142"/>
              <a:ext cx="245640" cy="211782"/>
            </a:xfrm>
            <a:prstGeom prst="rect">
              <a:avLst/>
            </a:prstGeom>
          </p:spPr>
        </p:pic>
        <p:pic>
          <p:nvPicPr>
            <p:cNvPr id="42" name="object 36">
              <a:extLst>
                <a:ext uri="{FF2B5EF4-FFF2-40B4-BE49-F238E27FC236}">
                  <a16:creationId xmlns:a16="http://schemas.microsoft.com/office/drawing/2014/main" id="{40827E81-271E-8D2B-5424-0BB272642BB2}"/>
                </a:ext>
              </a:extLst>
            </p:cNvPr>
            <p:cNvPicPr/>
            <p:nvPr/>
          </p:nvPicPr>
          <p:blipFill>
            <a:blip r:embed="rId17" cstate="print"/>
            <a:stretch>
              <a:fillRect/>
            </a:stretch>
          </p:blipFill>
          <p:spPr>
            <a:xfrm>
              <a:off x="3179063" y="3992372"/>
              <a:ext cx="249936" cy="216408"/>
            </a:xfrm>
            <a:prstGeom prst="rect">
              <a:avLst/>
            </a:prstGeom>
          </p:spPr>
        </p:pic>
        <p:pic>
          <p:nvPicPr>
            <p:cNvPr id="43" name="object 37">
              <a:extLst>
                <a:ext uri="{FF2B5EF4-FFF2-40B4-BE49-F238E27FC236}">
                  <a16:creationId xmlns:a16="http://schemas.microsoft.com/office/drawing/2014/main" id="{606EF392-5B43-5A2B-1D99-91B6C531DF9D}"/>
                </a:ext>
              </a:extLst>
            </p:cNvPr>
            <p:cNvPicPr/>
            <p:nvPr/>
          </p:nvPicPr>
          <p:blipFill>
            <a:blip r:embed="rId18" cstate="print"/>
            <a:stretch>
              <a:fillRect/>
            </a:stretch>
          </p:blipFill>
          <p:spPr>
            <a:xfrm>
              <a:off x="3447288" y="3992372"/>
              <a:ext cx="246887" cy="216408"/>
            </a:xfrm>
            <a:prstGeom prst="rect">
              <a:avLst/>
            </a:prstGeom>
          </p:spPr>
        </p:pic>
        <p:pic>
          <p:nvPicPr>
            <p:cNvPr id="44" name="object 38">
              <a:extLst>
                <a:ext uri="{FF2B5EF4-FFF2-40B4-BE49-F238E27FC236}">
                  <a16:creationId xmlns:a16="http://schemas.microsoft.com/office/drawing/2014/main" id="{66F09180-6E93-D306-7112-9DFFB82F5539}"/>
                </a:ext>
              </a:extLst>
            </p:cNvPr>
            <p:cNvPicPr/>
            <p:nvPr/>
          </p:nvPicPr>
          <p:blipFill>
            <a:blip r:embed="rId19" cstate="print"/>
            <a:stretch>
              <a:fillRect/>
            </a:stretch>
          </p:blipFill>
          <p:spPr>
            <a:xfrm>
              <a:off x="3179063" y="4239260"/>
              <a:ext cx="249936" cy="216408"/>
            </a:xfrm>
            <a:prstGeom prst="rect">
              <a:avLst/>
            </a:prstGeom>
          </p:spPr>
        </p:pic>
        <p:pic>
          <p:nvPicPr>
            <p:cNvPr id="45" name="object 39">
              <a:extLst>
                <a:ext uri="{FF2B5EF4-FFF2-40B4-BE49-F238E27FC236}">
                  <a16:creationId xmlns:a16="http://schemas.microsoft.com/office/drawing/2014/main" id="{CA43D98E-3C52-B661-C2E8-581A4A751BA9}"/>
                </a:ext>
              </a:extLst>
            </p:cNvPr>
            <p:cNvPicPr/>
            <p:nvPr/>
          </p:nvPicPr>
          <p:blipFill>
            <a:blip r:embed="rId20" cstate="print"/>
            <a:stretch>
              <a:fillRect/>
            </a:stretch>
          </p:blipFill>
          <p:spPr>
            <a:xfrm>
              <a:off x="3447288" y="4239260"/>
              <a:ext cx="246887" cy="216408"/>
            </a:xfrm>
            <a:prstGeom prst="rect">
              <a:avLst/>
            </a:prstGeom>
          </p:spPr>
        </p:pic>
      </p:grpSp>
      <p:sp>
        <p:nvSpPr>
          <p:cNvPr id="46" name="object 41">
            <a:extLst>
              <a:ext uri="{FF2B5EF4-FFF2-40B4-BE49-F238E27FC236}">
                <a16:creationId xmlns:a16="http://schemas.microsoft.com/office/drawing/2014/main" id="{231E7588-903C-4388-9DCA-C633E52A9E5F}"/>
              </a:ext>
            </a:extLst>
          </p:cNvPr>
          <p:cNvSpPr/>
          <p:nvPr/>
        </p:nvSpPr>
        <p:spPr>
          <a:xfrm>
            <a:off x="4242687" y="4931738"/>
            <a:ext cx="701955" cy="186945"/>
          </a:xfrm>
          <a:custGeom>
            <a:avLst/>
            <a:gdLst/>
            <a:ahLst/>
            <a:cxnLst/>
            <a:rect l="l" t="t" r="r" b="b"/>
            <a:pathLst>
              <a:path w="440689" h="123189">
                <a:moveTo>
                  <a:pt x="378670" y="0"/>
                </a:moveTo>
                <a:lnTo>
                  <a:pt x="378670" y="30718"/>
                </a:lnTo>
                <a:lnTo>
                  <a:pt x="0" y="30718"/>
                </a:lnTo>
                <a:lnTo>
                  <a:pt x="0" y="92156"/>
                </a:lnTo>
                <a:lnTo>
                  <a:pt x="378670" y="92156"/>
                </a:lnTo>
                <a:lnTo>
                  <a:pt x="378670" y="122875"/>
                </a:lnTo>
                <a:lnTo>
                  <a:pt x="440108" y="61437"/>
                </a:lnTo>
                <a:lnTo>
                  <a:pt x="378670" y="0"/>
                </a:lnTo>
                <a:close/>
              </a:path>
            </a:pathLst>
          </a:custGeom>
          <a:solidFill>
            <a:srgbClr val="404040"/>
          </a:solidFill>
        </p:spPr>
        <p:txBody>
          <a:bodyPr wrap="square" lIns="0" tIns="0" rIns="0" bIns="0" rtlCol="0"/>
          <a:lstStyle/>
          <a:p>
            <a:endParaRPr/>
          </a:p>
        </p:txBody>
      </p:sp>
      <p:sp>
        <p:nvSpPr>
          <p:cNvPr id="47" name="object 42">
            <a:extLst>
              <a:ext uri="{FF2B5EF4-FFF2-40B4-BE49-F238E27FC236}">
                <a16:creationId xmlns:a16="http://schemas.microsoft.com/office/drawing/2014/main" id="{C5171601-DC1D-014F-9432-4DCCD9FD8932}"/>
              </a:ext>
            </a:extLst>
          </p:cNvPr>
          <p:cNvSpPr txBox="1"/>
          <p:nvPr/>
        </p:nvSpPr>
        <p:spPr>
          <a:xfrm>
            <a:off x="4644855" y="4747676"/>
            <a:ext cx="1671955" cy="934871"/>
          </a:xfrm>
          <a:prstGeom prst="rect">
            <a:avLst/>
          </a:prstGeom>
        </p:spPr>
        <p:txBody>
          <a:bodyPr vert="horz" wrap="square" lIns="0" tIns="11430" rIns="0" bIns="0" rtlCol="0">
            <a:spAutoFit/>
          </a:bodyPr>
          <a:lstStyle/>
          <a:p>
            <a:pPr>
              <a:lnSpc>
                <a:spcPct val="100000"/>
              </a:lnSpc>
              <a:spcBef>
                <a:spcPts val="90"/>
              </a:spcBef>
            </a:pPr>
            <a:r>
              <a:rPr sz="1500" spc="-10" dirty="0">
                <a:latin typeface="Arial"/>
                <a:cs typeface="Arial"/>
              </a:rPr>
              <a:t>RNA-</a:t>
            </a:r>
            <a:r>
              <a:rPr sz="1500" spc="-25" dirty="0">
                <a:latin typeface="Arial"/>
                <a:cs typeface="Arial"/>
              </a:rPr>
              <a:t>Seq</a:t>
            </a:r>
            <a:endParaRPr sz="1500" dirty="0">
              <a:latin typeface="Arial"/>
              <a:cs typeface="Arial"/>
            </a:endParaRPr>
          </a:p>
          <a:p>
            <a:pPr>
              <a:lnSpc>
                <a:spcPct val="100000"/>
              </a:lnSpc>
            </a:pPr>
            <a:r>
              <a:rPr sz="1500" spc="-10" dirty="0">
                <a:latin typeface="Arial"/>
                <a:cs typeface="Arial"/>
              </a:rPr>
              <a:t>20-</a:t>
            </a:r>
            <a:r>
              <a:rPr sz="1500" dirty="0">
                <a:latin typeface="Arial"/>
                <a:cs typeface="Arial"/>
              </a:rPr>
              <a:t>30</a:t>
            </a:r>
            <a:r>
              <a:rPr sz="1500" spc="-15" dirty="0">
                <a:latin typeface="Arial"/>
                <a:cs typeface="Arial"/>
              </a:rPr>
              <a:t> </a:t>
            </a:r>
            <a:r>
              <a:rPr sz="1500" dirty="0">
                <a:latin typeface="Arial"/>
                <a:cs typeface="Arial"/>
              </a:rPr>
              <a:t>million</a:t>
            </a:r>
            <a:r>
              <a:rPr sz="1500" spc="-15" dirty="0">
                <a:latin typeface="Arial"/>
                <a:cs typeface="Arial"/>
              </a:rPr>
              <a:t> </a:t>
            </a:r>
            <a:r>
              <a:rPr sz="1500" dirty="0">
                <a:latin typeface="Arial"/>
                <a:cs typeface="Arial"/>
              </a:rPr>
              <a:t>sequence</a:t>
            </a:r>
            <a:r>
              <a:rPr sz="1500" spc="-15" dirty="0">
                <a:latin typeface="Arial"/>
                <a:cs typeface="Arial"/>
              </a:rPr>
              <a:t> </a:t>
            </a:r>
            <a:r>
              <a:rPr sz="1500" spc="-10" dirty="0">
                <a:latin typeface="Arial"/>
                <a:cs typeface="Arial"/>
              </a:rPr>
              <a:t>reads/mouse</a:t>
            </a:r>
            <a:endParaRPr sz="1500" dirty="0">
              <a:latin typeface="Arial"/>
              <a:cs typeface="Arial"/>
            </a:endParaRPr>
          </a:p>
        </p:txBody>
      </p:sp>
    </p:spTree>
    <p:extLst>
      <p:ext uri="{BB962C8B-B14F-4D97-AF65-F5344CB8AC3E}">
        <p14:creationId xmlns:p14="http://schemas.microsoft.com/office/powerpoint/2010/main" val="2257997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igure 1">
            <a:extLst>
              <a:ext uri="{FF2B5EF4-FFF2-40B4-BE49-F238E27FC236}">
                <a16:creationId xmlns:a16="http://schemas.microsoft.com/office/drawing/2014/main" id="{48E38D75-2347-C629-4B2C-1BD1AA3BD35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42650"/>
          <a:stretch/>
        </p:blipFill>
        <p:spPr bwMode="auto">
          <a:xfrm>
            <a:off x="457200" y="1556793"/>
            <a:ext cx="4186808" cy="2917835"/>
          </a:xfrm>
          <a:prstGeom prst="rect">
            <a:avLst/>
          </a:prstGeom>
          <a:noFill/>
          <a:extLst>
            <a:ext uri="{909E8E84-426E-40DD-AFC4-6F175D3DCCD1}">
              <a14:hiddenFill xmlns:a14="http://schemas.microsoft.com/office/drawing/2010/main">
                <a:solidFill>
                  <a:srgbClr val="FFFFFF"/>
                </a:solidFill>
              </a14:hiddenFill>
            </a:ext>
          </a:extLst>
        </p:spPr>
      </p:pic>
      <p:pic>
        <p:nvPicPr>
          <p:cNvPr id="6" name="object 10">
            <a:extLst>
              <a:ext uri="{FF2B5EF4-FFF2-40B4-BE49-F238E27FC236}">
                <a16:creationId xmlns:a16="http://schemas.microsoft.com/office/drawing/2014/main" id="{F1D01654-224B-AB19-25B6-18AD17D99250}"/>
              </a:ext>
            </a:extLst>
          </p:cNvPr>
          <p:cNvPicPr/>
          <p:nvPr/>
        </p:nvPicPr>
        <p:blipFill>
          <a:blip r:embed="rId3" cstate="print"/>
          <a:stretch>
            <a:fillRect/>
          </a:stretch>
        </p:blipFill>
        <p:spPr>
          <a:xfrm>
            <a:off x="5148188" y="4293096"/>
            <a:ext cx="3744416" cy="2375992"/>
          </a:xfrm>
          <a:prstGeom prst="rect">
            <a:avLst/>
          </a:prstGeom>
        </p:spPr>
      </p:pic>
      <p:sp>
        <p:nvSpPr>
          <p:cNvPr id="7" name="object 28">
            <a:extLst>
              <a:ext uri="{FF2B5EF4-FFF2-40B4-BE49-F238E27FC236}">
                <a16:creationId xmlns:a16="http://schemas.microsoft.com/office/drawing/2014/main" id="{4A382F4D-924F-5852-F1A9-D96CFCCDF377}"/>
              </a:ext>
            </a:extLst>
          </p:cNvPr>
          <p:cNvSpPr txBox="1"/>
          <p:nvPr/>
        </p:nvSpPr>
        <p:spPr>
          <a:xfrm>
            <a:off x="6300192" y="4573849"/>
            <a:ext cx="1113742" cy="309700"/>
          </a:xfrm>
          <a:prstGeom prst="rect">
            <a:avLst/>
          </a:prstGeom>
          <a:solidFill>
            <a:srgbClr val="FFFFFF"/>
          </a:solidFill>
          <a:ln w="29837">
            <a:solidFill>
              <a:srgbClr val="47719C"/>
            </a:solidFill>
          </a:ln>
        </p:spPr>
        <p:txBody>
          <a:bodyPr vert="horz" wrap="square" lIns="0" tIns="62865" rIns="0" bIns="0" rtlCol="0">
            <a:spAutoFit/>
          </a:bodyPr>
          <a:lstStyle/>
          <a:p>
            <a:pPr marL="343535" marR="201930" indent="-128270">
              <a:lnSpc>
                <a:spcPct val="100000"/>
              </a:lnSpc>
              <a:spcBef>
                <a:spcPts val="0"/>
              </a:spcBef>
            </a:pPr>
            <a:r>
              <a:rPr spc="-10" dirty="0">
                <a:latin typeface="Arial"/>
                <a:cs typeface="Arial"/>
              </a:rPr>
              <a:t>Acetolactate synthatse</a:t>
            </a:r>
            <a:endParaRPr dirty="0">
              <a:latin typeface="Arial"/>
              <a:cs typeface="Arial"/>
            </a:endParaRPr>
          </a:p>
        </p:txBody>
      </p:sp>
      <p:sp>
        <p:nvSpPr>
          <p:cNvPr id="8" name="object 29">
            <a:extLst>
              <a:ext uri="{FF2B5EF4-FFF2-40B4-BE49-F238E27FC236}">
                <a16:creationId xmlns:a16="http://schemas.microsoft.com/office/drawing/2014/main" id="{2405147C-0F02-C036-2224-DEC1916463E2}"/>
              </a:ext>
            </a:extLst>
          </p:cNvPr>
          <p:cNvSpPr txBox="1"/>
          <p:nvPr/>
        </p:nvSpPr>
        <p:spPr>
          <a:xfrm>
            <a:off x="6335584" y="5587406"/>
            <a:ext cx="1113742" cy="309700"/>
          </a:xfrm>
          <a:prstGeom prst="rect">
            <a:avLst/>
          </a:prstGeom>
          <a:solidFill>
            <a:srgbClr val="FFFFFF"/>
          </a:solidFill>
          <a:ln w="29837">
            <a:solidFill>
              <a:srgbClr val="47719C"/>
            </a:solidFill>
          </a:ln>
        </p:spPr>
        <p:txBody>
          <a:bodyPr vert="horz" wrap="square" lIns="0" tIns="62865" rIns="0" bIns="0" rtlCol="0">
            <a:spAutoFit/>
          </a:bodyPr>
          <a:lstStyle/>
          <a:p>
            <a:pPr marL="409575" marR="139700" indent="-255904">
              <a:lnSpc>
                <a:spcPct val="100000"/>
              </a:lnSpc>
              <a:spcBef>
                <a:spcPts val="0"/>
              </a:spcBef>
            </a:pPr>
            <a:r>
              <a:rPr spc="-10" dirty="0">
                <a:latin typeface="Arial"/>
                <a:cs typeface="Arial"/>
              </a:rPr>
              <a:t>Isopropylmalate isomerase</a:t>
            </a:r>
            <a:endParaRPr dirty="0">
              <a:latin typeface="Arial"/>
              <a:cs typeface="Arial"/>
            </a:endParaRPr>
          </a:p>
        </p:txBody>
      </p:sp>
      <p:grpSp>
        <p:nvGrpSpPr>
          <p:cNvPr id="23" name="object 4">
            <a:extLst>
              <a:ext uri="{FF2B5EF4-FFF2-40B4-BE49-F238E27FC236}">
                <a16:creationId xmlns:a16="http://schemas.microsoft.com/office/drawing/2014/main" id="{39963470-5A9B-0765-E6EA-11F0D9AA4BCD}"/>
              </a:ext>
            </a:extLst>
          </p:cNvPr>
          <p:cNvGrpSpPr/>
          <p:nvPr/>
        </p:nvGrpSpPr>
        <p:grpSpPr>
          <a:xfrm>
            <a:off x="4557767" y="1621521"/>
            <a:ext cx="4478731" cy="1714908"/>
            <a:chOff x="5774666" y="2923950"/>
            <a:chExt cx="5873750" cy="1543050"/>
          </a:xfrm>
        </p:grpSpPr>
        <p:sp>
          <p:nvSpPr>
            <p:cNvPr id="24" name="object 5">
              <a:extLst>
                <a:ext uri="{FF2B5EF4-FFF2-40B4-BE49-F238E27FC236}">
                  <a16:creationId xmlns:a16="http://schemas.microsoft.com/office/drawing/2014/main" id="{6E49444B-A172-D9C3-E7F5-39FBEECBECF2}"/>
                </a:ext>
              </a:extLst>
            </p:cNvPr>
            <p:cNvSpPr/>
            <p:nvPr/>
          </p:nvSpPr>
          <p:spPr>
            <a:xfrm>
              <a:off x="5789585" y="3143186"/>
              <a:ext cx="761365" cy="1015365"/>
            </a:xfrm>
            <a:custGeom>
              <a:avLst/>
              <a:gdLst/>
              <a:ahLst/>
              <a:cxnLst/>
              <a:rect l="l" t="t" r="r" b="b"/>
              <a:pathLst>
                <a:path w="761365" h="1015364">
                  <a:moveTo>
                    <a:pt x="380650" y="0"/>
                  </a:moveTo>
                  <a:lnTo>
                    <a:pt x="0" y="507532"/>
                  </a:lnTo>
                  <a:lnTo>
                    <a:pt x="380650" y="1015066"/>
                  </a:lnTo>
                  <a:lnTo>
                    <a:pt x="380650" y="761298"/>
                  </a:lnTo>
                  <a:lnTo>
                    <a:pt x="761300" y="761298"/>
                  </a:lnTo>
                  <a:lnTo>
                    <a:pt x="761300" y="253766"/>
                  </a:lnTo>
                  <a:lnTo>
                    <a:pt x="380650" y="253766"/>
                  </a:lnTo>
                  <a:lnTo>
                    <a:pt x="380650" y="0"/>
                  </a:lnTo>
                  <a:close/>
                </a:path>
              </a:pathLst>
            </a:custGeom>
            <a:solidFill>
              <a:srgbClr val="E3EBF5"/>
            </a:solidFill>
          </p:spPr>
          <p:txBody>
            <a:bodyPr wrap="square" lIns="0" tIns="0" rIns="0" bIns="0" rtlCol="0"/>
            <a:lstStyle/>
            <a:p>
              <a:endParaRPr/>
            </a:p>
          </p:txBody>
        </p:sp>
        <p:sp>
          <p:nvSpPr>
            <p:cNvPr id="25" name="object 6">
              <a:extLst>
                <a:ext uri="{FF2B5EF4-FFF2-40B4-BE49-F238E27FC236}">
                  <a16:creationId xmlns:a16="http://schemas.microsoft.com/office/drawing/2014/main" id="{5C92BDFE-90AC-6EA3-15E2-ED7344061D19}"/>
                </a:ext>
              </a:extLst>
            </p:cNvPr>
            <p:cNvSpPr/>
            <p:nvPr/>
          </p:nvSpPr>
          <p:spPr>
            <a:xfrm>
              <a:off x="5789585" y="3143187"/>
              <a:ext cx="761365" cy="1015365"/>
            </a:xfrm>
            <a:custGeom>
              <a:avLst/>
              <a:gdLst/>
              <a:ahLst/>
              <a:cxnLst/>
              <a:rect l="l" t="t" r="r" b="b"/>
              <a:pathLst>
                <a:path w="761365" h="1015364">
                  <a:moveTo>
                    <a:pt x="761299" y="761299"/>
                  </a:moveTo>
                  <a:lnTo>
                    <a:pt x="380649" y="761299"/>
                  </a:lnTo>
                  <a:lnTo>
                    <a:pt x="380649" y="1015066"/>
                  </a:lnTo>
                  <a:lnTo>
                    <a:pt x="0" y="507532"/>
                  </a:lnTo>
                  <a:lnTo>
                    <a:pt x="380649" y="0"/>
                  </a:lnTo>
                  <a:lnTo>
                    <a:pt x="380649" y="253766"/>
                  </a:lnTo>
                  <a:lnTo>
                    <a:pt x="761299" y="253766"/>
                  </a:lnTo>
                  <a:lnTo>
                    <a:pt x="761299" y="761299"/>
                  </a:lnTo>
                  <a:close/>
                </a:path>
              </a:pathLst>
            </a:custGeom>
            <a:ln w="29837">
              <a:solidFill>
                <a:srgbClr val="47719C"/>
              </a:solidFill>
            </a:ln>
          </p:spPr>
          <p:txBody>
            <a:bodyPr wrap="square" lIns="0" tIns="0" rIns="0" bIns="0" rtlCol="0"/>
            <a:lstStyle/>
            <a:p>
              <a:endParaRPr/>
            </a:p>
          </p:txBody>
        </p:sp>
        <p:pic>
          <p:nvPicPr>
            <p:cNvPr id="26" name="object 7">
              <a:extLst>
                <a:ext uri="{FF2B5EF4-FFF2-40B4-BE49-F238E27FC236}">
                  <a16:creationId xmlns:a16="http://schemas.microsoft.com/office/drawing/2014/main" id="{280691ED-B036-C0FC-5DA9-71B01818DEF2}"/>
                </a:ext>
              </a:extLst>
            </p:cNvPr>
            <p:cNvPicPr/>
            <p:nvPr/>
          </p:nvPicPr>
          <p:blipFill>
            <a:blip r:embed="rId4" cstate="print"/>
            <a:stretch>
              <a:fillRect/>
            </a:stretch>
          </p:blipFill>
          <p:spPr>
            <a:xfrm>
              <a:off x="6004195" y="2923950"/>
              <a:ext cx="5644220" cy="1542883"/>
            </a:xfrm>
            <a:prstGeom prst="rect">
              <a:avLst/>
            </a:prstGeom>
          </p:spPr>
        </p:pic>
        <p:sp>
          <p:nvSpPr>
            <p:cNvPr id="27" name="object 8">
              <a:extLst>
                <a:ext uri="{FF2B5EF4-FFF2-40B4-BE49-F238E27FC236}">
                  <a16:creationId xmlns:a16="http://schemas.microsoft.com/office/drawing/2014/main" id="{25BE36FE-8485-E894-B2BA-66677533D3F1}"/>
                </a:ext>
              </a:extLst>
            </p:cNvPr>
            <p:cNvSpPr/>
            <p:nvPr/>
          </p:nvSpPr>
          <p:spPr>
            <a:xfrm>
              <a:off x="6089723" y="2963470"/>
              <a:ext cx="5473700" cy="1374775"/>
            </a:xfrm>
            <a:custGeom>
              <a:avLst/>
              <a:gdLst/>
              <a:ahLst/>
              <a:cxnLst/>
              <a:rect l="l" t="t" r="r" b="b"/>
              <a:pathLst>
                <a:path w="5473700" h="1374775">
                  <a:moveTo>
                    <a:pt x="5244086" y="0"/>
                  </a:moveTo>
                  <a:lnTo>
                    <a:pt x="229088" y="0"/>
                  </a:lnTo>
                  <a:lnTo>
                    <a:pt x="182919" y="4654"/>
                  </a:lnTo>
                  <a:lnTo>
                    <a:pt x="139917" y="18002"/>
                  </a:lnTo>
                  <a:lnTo>
                    <a:pt x="101003" y="39124"/>
                  </a:lnTo>
                  <a:lnTo>
                    <a:pt x="67098" y="67098"/>
                  </a:lnTo>
                  <a:lnTo>
                    <a:pt x="39124" y="101003"/>
                  </a:lnTo>
                  <a:lnTo>
                    <a:pt x="18002" y="139917"/>
                  </a:lnTo>
                  <a:lnTo>
                    <a:pt x="4654" y="182919"/>
                  </a:lnTo>
                  <a:lnTo>
                    <a:pt x="0" y="229088"/>
                  </a:lnTo>
                  <a:lnTo>
                    <a:pt x="0" y="1145410"/>
                  </a:lnTo>
                  <a:lnTo>
                    <a:pt x="4654" y="1191579"/>
                  </a:lnTo>
                  <a:lnTo>
                    <a:pt x="18002" y="1234582"/>
                  </a:lnTo>
                  <a:lnTo>
                    <a:pt x="39124" y="1273496"/>
                  </a:lnTo>
                  <a:lnTo>
                    <a:pt x="67098" y="1307400"/>
                  </a:lnTo>
                  <a:lnTo>
                    <a:pt x="101003" y="1335374"/>
                  </a:lnTo>
                  <a:lnTo>
                    <a:pt x="139917" y="1356496"/>
                  </a:lnTo>
                  <a:lnTo>
                    <a:pt x="182919" y="1369845"/>
                  </a:lnTo>
                  <a:lnTo>
                    <a:pt x="229088" y="1374499"/>
                  </a:lnTo>
                  <a:lnTo>
                    <a:pt x="5244086" y="1374499"/>
                  </a:lnTo>
                  <a:lnTo>
                    <a:pt x="5290255" y="1369845"/>
                  </a:lnTo>
                  <a:lnTo>
                    <a:pt x="5333257" y="1356496"/>
                  </a:lnTo>
                  <a:lnTo>
                    <a:pt x="5372171" y="1335374"/>
                  </a:lnTo>
                  <a:lnTo>
                    <a:pt x="5406076" y="1307400"/>
                  </a:lnTo>
                  <a:lnTo>
                    <a:pt x="5434050" y="1273496"/>
                  </a:lnTo>
                  <a:lnTo>
                    <a:pt x="5455172" y="1234582"/>
                  </a:lnTo>
                  <a:lnTo>
                    <a:pt x="5468521" y="1191579"/>
                  </a:lnTo>
                  <a:lnTo>
                    <a:pt x="5473175" y="1145410"/>
                  </a:lnTo>
                  <a:lnTo>
                    <a:pt x="5473175" y="229088"/>
                  </a:lnTo>
                  <a:lnTo>
                    <a:pt x="5468521" y="182919"/>
                  </a:lnTo>
                  <a:lnTo>
                    <a:pt x="5455172" y="139917"/>
                  </a:lnTo>
                  <a:lnTo>
                    <a:pt x="5434050" y="101003"/>
                  </a:lnTo>
                  <a:lnTo>
                    <a:pt x="5406076" y="67098"/>
                  </a:lnTo>
                  <a:lnTo>
                    <a:pt x="5372171" y="39124"/>
                  </a:lnTo>
                  <a:lnTo>
                    <a:pt x="5333257" y="18002"/>
                  </a:lnTo>
                  <a:lnTo>
                    <a:pt x="5290255" y="4654"/>
                  </a:lnTo>
                  <a:lnTo>
                    <a:pt x="5244086" y="0"/>
                  </a:lnTo>
                  <a:close/>
                </a:path>
              </a:pathLst>
            </a:custGeom>
            <a:solidFill>
              <a:srgbClr val="E3EBF5"/>
            </a:solidFill>
          </p:spPr>
          <p:txBody>
            <a:bodyPr wrap="square" lIns="0" tIns="0" rIns="0" bIns="0" rtlCol="0"/>
            <a:lstStyle/>
            <a:p>
              <a:endParaRPr/>
            </a:p>
          </p:txBody>
        </p:sp>
        <p:sp>
          <p:nvSpPr>
            <p:cNvPr id="28" name="object 9">
              <a:extLst>
                <a:ext uri="{FF2B5EF4-FFF2-40B4-BE49-F238E27FC236}">
                  <a16:creationId xmlns:a16="http://schemas.microsoft.com/office/drawing/2014/main" id="{FFDAF925-92F9-A22A-2285-834BA4CF2471}"/>
                </a:ext>
              </a:extLst>
            </p:cNvPr>
            <p:cNvSpPr/>
            <p:nvPr/>
          </p:nvSpPr>
          <p:spPr>
            <a:xfrm>
              <a:off x="6089723" y="2963470"/>
              <a:ext cx="5473700" cy="1374775"/>
            </a:xfrm>
            <a:custGeom>
              <a:avLst/>
              <a:gdLst/>
              <a:ahLst/>
              <a:cxnLst/>
              <a:rect l="l" t="t" r="r" b="b"/>
              <a:pathLst>
                <a:path w="5473700" h="1374775">
                  <a:moveTo>
                    <a:pt x="0" y="229088"/>
                  </a:moveTo>
                  <a:lnTo>
                    <a:pt x="4654" y="182918"/>
                  </a:lnTo>
                  <a:lnTo>
                    <a:pt x="18002" y="139916"/>
                  </a:lnTo>
                  <a:lnTo>
                    <a:pt x="39124" y="101002"/>
                  </a:lnTo>
                  <a:lnTo>
                    <a:pt x="67098" y="67098"/>
                  </a:lnTo>
                  <a:lnTo>
                    <a:pt x="101002" y="39124"/>
                  </a:lnTo>
                  <a:lnTo>
                    <a:pt x="139916" y="18002"/>
                  </a:lnTo>
                  <a:lnTo>
                    <a:pt x="182918" y="4654"/>
                  </a:lnTo>
                  <a:lnTo>
                    <a:pt x="229088" y="0"/>
                  </a:lnTo>
                  <a:lnTo>
                    <a:pt x="5244086" y="0"/>
                  </a:lnTo>
                  <a:lnTo>
                    <a:pt x="5290255" y="4654"/>
                  </a:lnTo>
                  <a:lnTo>
                    <a:pt x="5333257" y="18002"/>
                  </a:lnTo>
                  <a:lnTo>
                    <a:pt x="5372171" y="39124"/>
                  </a:lnTo>
                  <a:lnTo>
                    <a:pt x="5406076" y="67098"/>
                  </a:lnTo>
                  <a:lnTo>
                    <a:pt x="5434049" y="101002"/>
                  </a:lnTo>
                  <a:lnTo>
                    <a:pt x="5455171" y="139916"/>
                  </a:lnTo>
                  <a:lnTo>
                    <a:pt x="5468520" y="182918"/>
                  </a:lnTo>
                  <a:lnTo>
                    <a:pt x="5473174" y="229088"/>
                  </a:lnTo>
                  <a:lnTo>
                    <a:pt x="5473174" y="1145410"/>
                  </a:lnTo>
                  <a:lnTo>
                    <a:pt x="5468520" y="1191579"/>
                  </a:lnTo>
                  <a:lnTo>
                    <a:pt x="5455171" y="1234581"/>
                  </a:lnTo>
                  <a:lnTo>
                    <a:pt x="5434049" y="1273495"/>
                  </a:lnTo>
                  <a:lnTo>
                    <a:pt x="5406076" y="1307400"/>
                  </a:lnTo>
                  <a:lnTo>
                    <a:pt x="5372171" y="1335373"/>
                  </a:lnTo>
                  <a:lnTo>
                    <a:pt x="5333257" y="1356495"/>
                  </a:lnTo>
                  <a:lnTo>
                    <a:pt x="5290255" y="1369843"/>
                  </a:lnTo>
                  <a:lnTo>
                    <a:pt x="5244086" y="1374498"/>
                  </a:lnTo>
                  <a:lnTo>
                    <a:pt x="229088" y="1374498"/>
                  </a:lnTo>
                  <a:lnTo>
                    <a:pt x="182918" y="1369843"/>
                  </a:lnTo>
                  <a:lnTo>
                    <a:pt x="139916" y="1356495"/>
                  </a:lnTo>
                  <a:lnTo>
                    <a:pt x="101002" y="1335373"/>
                  </a:lnTo>
                  <a:lnTo>
                    <a:pt x="67098" y="1307400"/>
                  </a:lnTo>
                  <a:lnTo>
                    <a:pt x="39124" y="1273495"/>
                  </a:lnTo>
                  <a:lnTo>
                    <a:pt x="18002" y="1234581"/>
                  </a:lnTo>
                  <a:lnTo>
                    <a:pt x="4654" y="1191579"/>
                  </a:lnTo>
                  <a:lnTo>
                    <a:pt x="0" y="1145410"/>
                  </a:lnTo>
                  <a:lnTo>
                    <a:pt x="0" y="229088"/>
                  </a:lnTo>
                  <a:close/>
                </a:path>
              </a:pathLst>
            </a:custGeom>
            <a:ln w="29837">
              <a:solidFill>
                <a:srgbClr val="47719C"/>
              </a:solidFill>
            </a:ln>
          </p:spPr>
          <p:txBody>
            <a:bodyPr wrap="square" lIns="0" tIns="0" rIns="0" bIns="0" rtlCol="0"/>
            <a:lstStyle/>
            <a:p>
              <a:endParaRPr/>
            </a:p>
          </p:txBody>
        </p:sp>
      </p:grpSp>
      <p:grpSp>
        <p:nvGrpSpPr>
          <p:cNvPr id="29" name="object 12">
            <a:extLst>
              <a:ext uri="{FF2B5EF4-FFF2-40B4-BE49-F238E27FC236}">
                <a16:creationId xmlns:a16="http://schemas.microsoft.com/office/drawing/2014/main" id="{973036A5-18E8-7B7D-6163-7334E98CD7C0}"/>
              </a:ext>
            </a:extLst>
          </p:cNvPr>
          <p:cNvGrpSpPr/>
          <p:nvPr/>
        </p:nvGrpSpPr>
        <p:grpSpPr>
          <a:xfrm>
            <a:off x="251396" y="4786671"/>
            <a:ext cx="4841240" cy="1601470"/>
            <a:chOff x="1238833" y="7166878"/>
            <a:chExt cx="4841240" cy="1601470"/>
          </a:xfrm>
        </p:grpSpPr>
        <p:sp>
          <p:nvSpPr>
            <p:cNvPr id="30" name="object 13">
              <a:extLst>
                <a:ext uri="{FF2B5EF4-FFF2-40B4-BE49-F238E27FC236}">
                  <a16:creationId xmlns:a16="http://schemas.microsoft.com/office/drawing/2014/main" id="{1278D79F-1A98-5123-ACE0-BF18049589BB}"/>
                </a:ext>
              </a:extLst>
            </p:cNvPr>
            <p:cNvSpPr/>
            <p:nvPr/>
          </p:nvSpPr>
          <p:spPr>
            <a:xfrm>
              <a:off x="5303323" y="7428014"/>
              <a:ext cx="761365" cy="1015365"/>
            </a:xfrm>
            <a:custGeom>
              <a:avLst/>
              <a:gdLst/>
              <a:ahLst/>
              <a:cxnLst/>
              <a:rect l="l" t="t" r="r" b="b"/>
              <a:pathLst>
                <a:path w="761364" h="1015365">
                  <a:moveTo>
                    <a:pt x="380648" y="0"/>
                  </a:moveTo>
                  <a:lnTo>
                    <a:pt x="380648" y="253766"/>
                  </a:lnTo>
                  <a:lnTo>
                    <a:pt x="0" y="253766"/>
                  </a:lnTo>
                  <a:lnTo>
                    <a:pt x="0" y="761300"/>
                  </a:lnTo>
                  <a:lnTo>
                    <a:pt x="380648" y="761300"/>
                  </a:lnTo>
                  <a:lnTo>
                    <a:pt x="380648" y="1015065"/>
                  </a:lnTo>
                  <a:lnTo>
                    <a:pt x="761298" y="507532"/>
                  </a:lnTo>
                  <a:lnTo>
                    <a:pt x="380648" y="0"/>
                  </a:lnTo>
                  <a:close/>
                </a:path>
              </a:pathLst>
            </a:custGeom>
            <a:solidFill>
              <a:srgbClr val="E3EBF5"/>
            </a:solidFill>
          </p:spPr>
          <p:txBody>
            <a:bodyPr wrap="square" lIns="0" tIns="0" rIns="0" bIns="0" rtlCol="0"/>
            <a:lstStyle/>
            <a:p>
              <a:endParaRPr/>
            </a:p>
          </p:txBody>
        </p:sp>
        <p:sp>
          <p:nvSpPr>
            <p:cNvPr id="31" name="object 14">
              <a:extLst>
                <a:ext uri="{FF2B5EF4-FFF2-40B4-BE49-F238E27FC236}">
                  <a16:creationId xmlns:a16="http://schemas.microsoft.com/office/drawing/2014/main" id="{A2EDAF5E-6A4F-D617-F5CD-206B1547B8C0}"/>
                </a:ext>
              </a:extLst>
            </p:cNvPr>
            <p:cNvSpPr/>
            <p:nvPr/>
          </p:nvSpPr>
          <p:spPr>
            <a:xfrm>
              <a:off x="5303323" y="7428014"/>
              <a:ext cx="761365" cy="1015365"/>
            </a:xfrm>
            <a:custGeom>
              <a:avLst/>
              <a:gdLst/>
              <a:ahLst/>
              <a:cxnLst/>
              <a:rect l="l" t="t" r="r" b="b"/>
              <a:pathLst>
                <a:path w="761364" h="1015365">
                  <a:moveTo>
                    <a:pt x="0" y="253766"/>
                  </a:moveTo>
                  <a:lnTo>
                    <a:pt x="380649" y="253766"/>
                  </a:lnTo>
                  <a:lnTo>
                    <a:pt x="380649" y="0"/>
                  </a:lnTo>
                  <a:lnTo>
                    <a:pt x="761299" y="507532"/>
                  </a:lnTo>
                  <a:lnTo>
                    <a:pt x="380649" y="1015066"/>
                  </a:lnTo>
                  <a:lnTo>
                    <a:pt x="380649" y="761299"/>
                  </a:lnTo>
                  <a:lnTo>
                    <a:pt x="0" y="761299"/>
                  </a:lnTo>
                  <a:lnTo>
                    <a:pt x="0" y="253766"/>
                  </a:lnTo>
                  <a:close/>
                </a:path>
              </a:pathLst>
            </a:custGeom>
            <a:ln w="29837">
              <a:solidFill>
                <a:srgbClr val="47719C"/>
              </a:solidFill>
            </a:ln>
          </p:spPr>
          <p:txBody>
            <a:bodyPr wrap="square" lIns="0" tIns="0" rIns="0" bIns="0" rtlCol="0"/>
            <a:lstStyle/>
            <a:p>
              <a:endParaRPr/>
            </a:p>
          </p:txBody>
        </p:sp>
        <p:pic>
          <p:nvPicPr>
            <p:cNvPr id="32" name="object 15">
              <a:extLst>
                <a:ext uri="{FF2B5EF4-FFF2-40B4-BE49-F238E27FC236}">
                  <a16:creationId xmlns:a16="http://schemas.microsoft.com/office/drawing/2014/main" id="{1B7A03AC-9B1C-BDBB-C600-CCC4F929527B}"/>
                </a:ext>
              </a:extLst>
            </p:cNvPr>
            <p:cNvPicPr/>
            <p:nvPr/>
          </p:nvPicPr>
          <p:blipFill>
            <a:blip r:embed="rId5" cstate="print"/>
            <a:stretch>
              <a:fillRect/>
            </a:stretch>
          </p:blipFill>
          <p:spPr>
            <a:xfrm>
              <a:off x="1238833" y="7166878"/>
              <a:ext cx="4555411" cy="1601475"/>
            </a:xfrm>
            <a:prstGeom prst="rect">
              <a:avLst/>
            </a:prstGeom>
          </p:spPr>
        </p:pic>
        <p:pic>
          <p:nvPicPr>
            <p:cNvPr id="33" name="object 16">
              <a:extLst>
                <a:ext uri="{FF2B5EF4-FFF2-40B4-BE49-F238E27FC236}">
                  <a16:creationId xmlns:a16="http://schemas.microsoft.com/office/drawing/2014/main" id="{D581222C-3CFE-8576-BC68-31D13E4553D9}"/>
                </a:ext>
              </a:extLst>
            </p:cNvPr>
            <p:cNvPicPr/>
            <p:nvPr/>
          </p:nvPicPr>
          <p:blipFill>
            <a:blip r:embed="rId6" cstate="print"/>
            <a:stretch>
              <a:fillRect/>
            </a:stretch>
          </p:blipFill>
          <p:spPr>
            <a:xfrm>
              <a:off x="1404839" y="7254766"/>
              <a:ext cx="3998802" cy="1435467"/>
            </a:xfrm>
            <a:prstGeom prst="rect">
              <a:avLst/>
            </a:prstGeom>
          </p:spPr>
        </p:pic>
        <p:sp>
          <p:nvSpPr>
            <p:cNvPr id="34" name="object 17">
              <a:extLst>
                <a:ext uri="{FF2B5EF4-FFF2-40B4-BE49-F238E27FC236}">
                  <a16:creationId xmlns:a16="http://schemas.microsoft.com/office/drawing/2014/main" id="{F800FA44-45CE-9EA2-7ABA-C9055AE7D152}"/>
                </a:ext>
              </a:extLst>
            </p:cNvPr>
            <p:cNvSpPr/>
            <p:nvPr/>
          </p:nvSpPr>
          <p:spPr>
            <a:xfrm>
              <a:off x="1323362" y="7203547"/>
              <a:ext cx="4385945" cy="1438275"/>
            </a:xfrm>
            <a:custGeom>
              <a:avLst/>
              <a:gdLst/>
              <a:ahLst/>
              <a:cxnLst/>
              <a:rect l="l" t="t" r="r" b="b"/>
              <a:pathLst>
                <a:path w="4385945" h="1438275">
                  <a:moveTo>
                    <a:pt x="4146024" y="0"/>
                  </a:moveTo>
                  <a:lnTo>
                    <a:pt x="239673" y="0"/>
                  </a:lnTo>
                  <a:lnTo>
                    <a:pt x="191370" y="4869"/>
                  </a:lnTo>
                  <a:lnTo>
                    <a:pt x="146381" y="18834"/>
                  </a:lnTo>
                  <a:lnTo>
                    <a:pt x="105669" y="40932"/>
                  </a:lnTo>
                  <a:lnTo>
                    <a:pt x="70198" y="70199"/>
                  </a:lnTo>
                  <a:lnTo>
                    <a:pt x="40932" y="105670"/>
                  </a:lnTo>
                  <a:lnTo>
                    <a:pt x="18834" y="146382"/>
                  </a:lnTo>
                  <a:lnTo>
                    <a:pt x="4869" y="191371"/>
                  </a:lnTo>
                  <a:lnTo>
                    <a:pt x="0" y="239674"/>
                  </a:lnTo>
                  <a:lnTo>
                    <a:pt x="0" y="1198338"/>
                  </a:lnTo>
                  <a:lnTo>
                    <a:pt x="4869" y="1246641"/>
                  </a:lnTo>
                  <a:lnTo>
                    <a:pt x="18834" y="1291630"/>
                  </a:lnTo>
                  <a:lnTo>
                    <a:pt x="40932" y="1332342"/>
                  </a:lnTo>
                  <a:lnTo>
                    <a:pt x="70198" y="1367813"/>
                  </a:lnTo>
                  <a:lnTo>
                    <a:pt x="105669" y="1397079"/>
                  </a:lnTo>
                  <a:lnTo>
                    <a:pt x="146381" y="1419177"/>
                  </a:lnTo>
                  <a:lnTo>
                    <a:pt x="191370" y="1433142"/>
                  </a:lnTo>
                  <a:lnTo>
                    <a:pt x="239673" y="1438012"/>
                  </a:lnTo>
                  <a:lnTo>
                    <a:pt x="4146024" y="1438012"/>
                  </a:lnTo>
                  <a:lnTo>
                    <a:pt x="4194326" y="1433142"/>
                  </a:lnTo>
                  <a:lnTo>
                    <a:pt x="4239316" y="1419177"/>
                  </a:lnTo>
                  <a:lnTo>
                    <a:pt x="4280028" y="1397079"/>
                  </a:lnTo>
                  <a:lnTo>
                    <a:pt x="4315499" y="1367813"/>
                  </a:lnTo>
                  <a:lnTo>
                    <a:pt x="4344765" y="1332342"/>
                  </a:lnTo>
                  <a:lnTo>
                    <a:pt x="4366863" y="1291630"/>
                  </a:lnTo>
                  <a:lnTo>
                    <a:pt x="4380829" y="1246641"/>
                  </a:lnTo>
                  <a:lnTo>
                    <a:pt x="4385698" y="1198338"/>
                  </a:lnTo>
                  <a:lnTo>
                    <a:pt x="4385698" y="239674"/>
                  </a:lnTo>
                  <a:lnTo>
                    <a:pt x="4380829" y="191371"/>
                  </a:lnTo>
                  <a:lnTo>
                    <a:pt x="4366863" y="146382"/>
                  </a:lnTo>
                  <a:lnTo>
                    <a:pt x="4344765" y="105670"/>
                  </a:lnTo>
                  <a:lnTo>
                    <a:pt x="4315499" y="70199"/>
                  </a:lnTo>
                  <a:lnTo>
                    <a:pt x="4280028" y="40932"/>
                  </a:lnTo>
                  <a:lnTo>
                    <a:pt x="4239316" y="18834"/>
                  </a:lnTo>
                  <a:lnTo>
                    <a:pt x="4194326" y="4869"/>
                  </a:lnTo>
                  <a:lnTo>
                    <a:pt x="4146024" y="0"/>
                  </a:lnTo>
                  <a:close/>
                </a:path>
              </a:pathLst>
            </a:custGeom>
            <a:solidFill>
              <a:srgbClr val="E3EBF5"/>
            </a:solidFill>
          </p:spPr>
          <p:txBody>
            <a:bodyPr wrap="square" lIns="0" tIns="0" rIns="0" bIns="0" rtlCol="0"/>
            <a:lstStyle/>
            <a:p>
              <a:endParaRPr/>
            </a:p>
          </p:txBody>
        </p:sp>
        <p:sp>
          <p:nvSpPr>
            <p:cNvPr id="35" name="object 18">
              <a:extLst>
                <a:ext uri="{FF2B5EF4-FFF2-40B4-BE49-F238E27FC236}">
                  <a16:creationId xmlns:a16="http://schemas.microsoft.com/office/drawing/2014/main" id="{7974DFF9-FAE1-F892-4838-A1B6A8700DE2}"/>
                </a:ext>
              </a:extLst>
            </p:cNvPr>
            <p:cNvSpPr/>
            <p:nvPr/>
          </p:nvSpPr>
          <p:spPr>
            <a:xfrm>
              <a:off x="1323362" y="7203547"/>
              <a:ext cx="4385945" cy="1438275"/>
            </a:xfrm>
            <a:custGeom>
              <a:avLst/>
              <a:gdLst/>
              <a:ahLst/>
              <a:cxnLst/>
              <a:rect l="l" t="t" r="r" b="b"/>
              <a:pathLst>
                <a:path w="4385945" h="1438275">
                  <a:moveTo>
                    <a:pt x="0" y="239673"/>
                  </a:moveTo>
                  <a:lnTo>
                    <a:pt x="4869" y="191370"/>
                  </a:lnTo>
                  <a:lnTo>
                    <a:pt x="18834" y="146381"/>
                  </a:lnTo>
                  <a:lnTo>
                    <a:pt x="40932" y="105669"/>
                  </a:lnTo>
                  <a:lnTo>
                    <a:pt x="70198" y="70198"/>
                  </a:lnTo>
                  <a:lnTo>
                    <a:pt x="105669" y="40932"/>
                  </a:lnTo>
                  <a:lnTo>
                    <a:pt x="146381" y="18834"/>
                  </a:lnTo>
                  <a:lnTo>
                    <a:pt x="191370" y="4869"/>
                  </a:lnTo>
                  <a:lnTo>
                    <a:pt x="239673" y="0"/>
                  </a:lnTo>
                  <a:lnTo>
                    <a:pt x="4146025" y="0"/>
                  </a:lnTo>
                  <a:lnTo>
                    <a:pt x="4194327" y="4869"/>
                  </a:lnTo>
                  <a:lnTo>
                    <a:pt x="4239317" y="18834"/>
                  </a:lnTo>
                  <a:lnTo>
                    <a:pt x="4280029" y="40932"/>
                  </a:lnTo>
                  <a:lnTo>
                    <a:pt x="4315500" y="70198"/>
                  </a:lnTo>
                  <a:lnTo>
                    <a:pt x="4344766" y="105669"/>
                  </a:lnTo>
                  <a:lnTo>
                    <a:pt x="4366864" y="146381"/>
                  </a:lnTo>
                  <a:lnTo>
                    <a:pt x="4380829" y="191370"/>
                  </a:lnTo>
                  <a:lnTo>
                    <a:pt x="4385698" y="239673"/>
                  </a:lnTo>
                  <a:lnTo>
                    <a:pt x="4385698" y="1198336"/>
                  </a:lnTo>
                  <a:lnTo>
                    <a:pt x="4380829" y="1246639"/>
                  </a:lnTo>
                  <a:lnTo>
                    <a:pt x="4366864" y="1291628"/>
                  </a:lnTo>
                  <a:lnTo>
                    <a:pt x="4344766" y="1332340"/>
                  </a:lnTo>
                  <a:lnTo>
                    <a:pt x="4315500" y="1367811"/>
                  </a:lnTo>
                  <a:lnTo>
                    <a:pt x="4280029" y="1397077"/>
                  </a:lnTo>
                  <a:lnTo>
                    <a:pt x="4239317" y="1419175"/>
                  </a:lnTo>
                  <a:lnTo>
                    <a:pt x="4194327" y="1433141"/>
                  </a:lnTo>
                  <a:lnTo>
                    <a:pt x="4146025" y="1438010"/>
                  </a:lnTo>
                  <a:lnTo>
                    <a:pt x="239673" y="1438010"/>
                  </a:lnTo>
                  <a:lnTo>
                    <a:pt x="191370" y="1433141"/>
                  </a:lnTo>
                  <a:lnTo>
                    <a:pt x="146381" y="1419175"/>
                  </a:lnTo>
                  <a:lnTo>
                    <a:pt x="105669" y="1397077"/>
                  </a:lnTo>
                  <a:lnTo>
                    <a:pt x="70198" y="1367811"/>
                  </a:lnTo>
                  <a:lnTo>
                    <a:pt x="40932" y="1332340"/>
                  </a:lnTo>
                  <a:lnTo>
                    <a:pt x="18834" y="1291628"/>
                  </a:lnTo>
                  <a:lnTo>
                    <a:pt x="4869" y="1246639"/>
                  </a:lnTo>
                  <a:lnTo>
                    <a:pt x="0" y="1198336"/>
                  </a:lnTo>
                  <a:lnTo>
                    <a:pt x="0" y="239673"/>
                  </a:lnTo>
                  <a:close/>
                </a:path>
              </a:pathLst>
            </a:custGeom>
            <a:ln w="29837">
              <a:solidFill>
                <a:srgbClr val="47719C"/>
              </a:solidFill>
            </a:ln>
          </p:spPr>
          <p:txBody>
            <a:bodyPr wrap="square" lIns="0" tIns="0" rIns="0" bIns="0" rtlCol="0"/>
            <a:lstStyle/>
            <a:p>
              <a:endParaRPr/>
            </a:p>
          </p:txBody>
        </p:sp>
      </p:grpSp>
      <p:sp>
        <p:nvSpPr>
          <p:cNvPr id="36" name="object 19">
            <a:extLst>
              <a:ext uri="{FF2B5EF4-FFF2-40B4-BE49-F238E27FC236}">
                <a16:creationId xmlns:a16="http://schemas.microsoft.com/office/drawing/2014/main" id="{DB289708-CCF4-944F-C9F7-9AAD9E6BCB54}"/>
              </a:ext>
            </a:extLst>
          </p:cNvPr>
          <p:cNvSpPr txBox="1"/>
          <p:nvPr/>
        </p:nvSpPr>
        <p:spPr>
          <a:xfrm>
            <a:off x="500817" y="4902607"/>
            <a:ext cx="3839845" cy="1259447"/>
          </a:xfrm>
          <a:prstGeom prst="rect">
            <a:avLst/>
          </a:prstGeom>
        </p:spPr>
        <p:txBody>
          <a:bodyPr vert="horz" wrap="square" lIns="0" tIns="31115" rIns="0" bIns="0" rtlCol="0">
            <a:spAutoFit/>
          </a:bodyPr>
          <a:lstStyle/>
          <a:p>
            <a:pPr marL="12700" marR="5080">
              <a:lnSpc>
                <a:spcPct val="94800"/>
              </a:lnSpc>
              <a:spcBef>
                <a:spcPts val="245"/>
              </a:spcBef>
            </a:pPr>
            <a:r>
              <a:rPr sz="2100" dirty="0">
                <a:latin typeface="Calibri"/>
                <a:cs typeface="Calibri"/>
              </a:rPr>
              <a:t>…however</a:t>
            </a:r>
            <a:r>
              <a:rPr sz="2100" spc="-15" dirty="0">
                <a:latin typeface="Calibri"/>
                <a:cs typeface="Calibri"/>
              </a:rPr>
              <a:t> </a:t>
            </a:r>
            <a:r>
              <a:rPr sz="2100" dirty="0">
                <a:latin typeface="Calibri"/>
                <a:cs typeface="Calibri"/>
              </a:rPr>
              <a:t>metabolic</a:t>
            </a:r>
            <a:r>
              <a:rPr sz="2100" spc="-10" dirty="0">
                <a:latin typeface="Calibri"/>
                <a:cs typeface="Calibri"/>
              </a:rPr>
              <a:t> </a:t>
            </a:r>
            <a:r>
              <a:rPr sz="2100" dirty="0">
                <a:latin typeface="Calibri"/>
                <a:cs typeface="Calibri"/>
              </a:rPr>
              <a:t>pathways</a:t>
            </a:r>
            <a:r>
              <a:rPr sz="2100" spc="-10" dirty="0">
                <a:latin typeface="Calibri"/>
                <a:cs typeface="Calibri"/>
              </a:rPr>
              <a:t> </a:t>
            </a:r>
            <a:r>
              <a:rPr sz="2100" spc="-25" dirty="0">
                <a:latin typeface="Calibri"/>
                <a:cs typeface="Calibri"/>
              </a:rPr>
              <a:t>are </a:t>
            </a:r>
            <a:r>
              <a:rPr lang="de-CH" sz="2100" spc="50" dirty="0" err="1">
                <a:latin typeface="Calibri"/>
                <a:cs typeface="Calibri"/>
              </a:rPr>
              <a:t>differentially</a:t>
            </a:r>
            <a:r>
              <a:rPr lang="de-CH" sz="2100" spc="50" dirty="0">
                <a:latin typeface="Calibri"/>
                <a:cs typeface="Calibri"/>
              </a:rPr>
              <a:t> </a:t>
            </a:r>
            <a:r>
              <a:rPr sz="2100" dirty="0">
                <a:latin typeface="Calibri"/>
                <a:cs typeface="Calibri"/>
              </a:rPr>
              <a:t>expressed – </a:t>
            </a:r>
            <a:r>
              <a:rPr sz="2100" spc="-20" dirty="0">
                <a:latin typeface="Calibri"/>
                <a:cs typeface="Calibri"/>
              </a:rPr>
              <a:t>host </a:t>
            </a:r>
            <a:r>
              <a:rPr sz="2100" dirty="0">
                <a:latin typeface="Calibri"/>
                <a:cs typeface="Calibri"/>
              </a:rPr>
              <a:t>genotype</a:t>
            </a:r>
            <a:r>
              <a:rPr sz="2100" spc="-30" dirty="0">
                <a:latin typeface="Calibri"/>
                <a:cs typeface="Calibri"/>
              </a:rPr>
              <a:t> </a:t>
            </a:r>
            <a:r>
              <a:rPr sz="2100" dirty="0">
                <a:latin typeface="Calibri"/>
                <a:cs typeface="Calibri"/>
              </a:rPr>
              <a:t>impacts</a:t>
            </a:r>
            <a:r>
              <a:rPr sz="2100" spc="-10" dirty="0">
                <a:latin typeface="Calibri"/>
                <a:cs typeface="Calibri"/>
              </a:rPr>
              <a:t> microbiome </a:t>
            </a:r>
            <a:r>
              <a:rPr lang="de-CH" sz="2100" spc="-10" dirty="0" err="1">
                <a:latin typeface="Calibri"/>
                <a:cs typeface="Calibri"/>
              </a:rPr>
              <a:t>function</a:t>
            </a:r>
            <a:endParaRPr sz="2100" dirty="0">
              <a:latin typeface="Calibri"/>
              <a:cs typeface="Calibri"/>
            </a:endParaRPr>
          </a:p>
        </p:txBody>
      </p:sp>
      <p:sp>
        <p:nvSpPr>
          <p:cNvPr id="37" name="object 21">
            <a:extLst>
              <a:ext uri="{FF2B5EF4-FFF2-40B4-BE49-F238E27FC236}">
                <a16:creationId xmlns:a16="http://schemas.microsoft.com/office/drawing/2014/main" id="{2527D728-8A58-36EC-A416-25E2F94BE289}"/>
              </a:ext>
            </a:extLst>
          </p:cNvPr>
          <p:cNvSpPr txBox="1"/>
          <p:nvPr/>
        </p:nvSpPr>
        <p:spPr>
          <a:xfrm>
            <a:off x="672315" y="1340471"/>
            <a:ext cx="8220291" cy="1468351"/>
          </a:xfrm>
          <a:prstGeom prst="rect">
            <a:avLst/>
          </a:prstGeom>
        </p:spPr>
        <p:txBody>
          <a:bodyPr vert="horz" wrap="square" lIns="0" tIns="234950" rIns="0" bIns="0" rtlCol="0">
            <a:spAutoFit/>
          </a:bodyPr>
          <a:lstStyle/>
          <a:p>
            <a:pPr>
              <a:lnSpc>
                <a:spcPct val="100000"/>
              </a:lnSpc>
            </a:pPr>
            <a:endParaRPr lang="en-CH" sz="1700" dirty="0">
              <a:latin typeface="Calibri"/>
              <a:cs typeface="Calibri"/>
            </a:endParaRPr>
          </a:p>
          <a:p>
            <a:pPr marL="4278630" marR="5080" algn="just">
              <a:lnSpc>
                <a:spcPct val="100000"/>
              </a:lnSpc>
              <a:spcBef>
                <a:spcPts val="0"/>
              </a:spcBef>
            </a:pPr>
            <a:r>
              <a:rPr lang="en-GB" sz="2100" dirty="0">
                <a:latin typeface="Calibri"/>
                <a:cs typeface="Calibri"/>
              </a:rPr>
              <a:t>Perilipin2</a:t>
            </a:r>
            <a:r>
              <a:rPr lang="en-GB" sz="2100" spc="-5" dirty="0">
                <a:latin typeface="Calibri"/>
                <a:cs typeface="Calibri"/>
              </a:rPr>
              <a:t> </a:t>
            </a:r>
            <a:r>
              <a:rPr lang="en-GB" sz="2100" dirty="0">
                <a:latin typeface="Calibri"/>
                <a:cs typeface="Calibri"/>
              </a:rPr>
              <a:t>KO mice</a:t>
            </a:r>
            <a:r>
              <a:rPr lang="en-GB" sz="2100" spc="-5" dirty="0">
                <a:latin typeface="Calibri"/>
                <a:cs typeface="Calibri"/>
              </a:rPr>
              <a:t> </a:t>
            </a:r>
            <a:r>
              <a:rPr lang="en-GB" sz="2100" dirty="0">
                <a:latin typeface="Calibri"/>
                <a:cs typeface="Calibri"/>
              </a:rPr>
              <a:t>fed a high</a:t>
            </a:r>
            <a:r>
              <a:rPr lang="en-GB" sz="2100" spc="-5" dirty="0">
                <a:latin typeface="Calibri"/>
                <a:cs typeface="Calibri"/>
              </a:rPr>
              <a:t> </a:t>
            </a:r>
            <a:r>
              <a:rPr lang="en-GB" sz="2100" dirty="0">
                <a:latin typeface="Calibri"/>
                <a:cs typeface="Calibri"/>
              </a:rPr>
              <a:t>fat diet </a:t>
            </a:r>
            <a:r>
              <a:rPr lang="en-GB" sz="2100" spc="-10" dirty="0">
                <a:latin typeface="Calibri"/>
                <a:cs typeface="Calibri"/>
              </a:rPr>
              <a:t>exhibited </a:t>
            </a:r>
            <a:r>
              <a:rPr lang="en-GB" sz="2100" dirty="0">
                <a:latin typeface="Calibri"/>
                <a:cs typeface="Calibri"/>
              </a:rPr>
              <a:t>a</a:t>
            </a:r>
            <a:r>
              <a:rPr lang="en-GB" sz="2100" spc="-5" dirty="0">
                <a:latin typeface="Calibri"/>
                <a:cs typeface="Calibri"/>
              </a:rPr>
              <a:t> </a:t>
            </a:r>
            <a:r>
              <a:rPr lang="en-GB" sz="2100" dirty="0">
                <a:latin typeface="Calibri"/>
                <a:cs typeface="Calibri"/>
              </a:rPr>
              <a:t>similar</a:t>
            </a:r>
            <a:r>
              <a:rPr lang="en-GB" sz="2100" spc="-5" dirty="0">
                <a:latin typeface="Calibri"/>
                <a:cs typeface="Calibri"/>
              </a:rPr>
              <a:t> </a:t>
            </a:r>
            <a:r>
              <a:rPr lang="en-GB" sz="2100" dirty="0">
                <a:latin typeface="Calibri"/>
                <a:cs typeface="Calibri"/>
              </a:rPr>
              <a:t>microbiome</a:t>
            </a:r>
            <a:r>
              <a:rPr lang="en-GB" sz="2100" spc="-5" dirty="0">
                <a:latin typeface="Calibri"/>
                <a:cs typeface="Calibri"/>
              </a:rPr>
              <a:t> </a:t>
            </a:r>
            <a:r>
              <a:rPr lang="en-GB" sz="2100" dirty="0">
                <a:latin typeface="Calibri"/>
                <a:cs typeface="Calibri"/>
              </a:rPr>
              <a:t>as</a:t>
            </a:r>
            <a:r>
              <a:rPr lang="en-GB" sz="2100" spc="-5" dirty="0">
                <a:latin typeface="Calibri"/>
                <a:cs typeface="Calibri"/>
              </a:rPr>
              <a:t> </a:t>
            </a:r>
            <a:r>
              <a:rPr lang="en-GB" sz="2100" dirty="0">
                <a:latin typeface="Calibri"/>
                <a:cs typeface="Calibri"/>
              </a:rPr>
              <a:t>WT</a:t>
            </a:r>
            <a:r>
              <a:rPr lang="en-GB" sz="2100" spc="-5" dirty="0">
                <a:latin typeface="Calibri"/>
                <a:cs typeface="Calibri"/>
              </a:rPr>
              <a:t> </a:t>
            </a:r>
            <a:r>
              <a:rPr lang="en-GB" sz="2100" dirty="0">
                <a:latin typeface="Calibri"/>
                <a:cs typeface="Calibri"/>
              </a:rPr>
              <a:t>mice</a:t>
            </a:r>
            <a:r>
              <a:rPr lang="en-GB" sz="2100" spc="-5" dirty="0">
                <a:latin typeface="Calibri"/>
                <a:cs typeface="Calibri"/>
              </a:rPr>
              <a:t> </a:t>
            </a:r>
            <a:r>
              <a:rPr lang="en-GB" sz="2100" dirty="0">
                <a:latin typeface="Calibri"/>
                <a:cs typeface="Calibri"/>
              </a:rPr>
              <a:t>fed</a:t>
            </a:r>
            <a:r>
              <a:rPr lang="en-GB" sz="2100" spc="-5" dirty="0">
                <a:latin typeface="Calibri"/>
                <a:cs typeface="Calibri"/>
              </a:rPr>
              <a:t> </a:t>
            </a:r>
            <a:r>
              <a:rPr lang="en-GB" sz="2100" dirty="0">
                <a:latin typeface="Calibri"/>
                <a:cs typeface="Calibri"/>
              </a:rPr>
              <a:t>the</a:t>
            </a:r>
            <a:r>
              <a:rPr lang="en-GB" sz="2100" spc="-5" dirty="0">
                <a:latin typeface="Calibri"/>
                <a:cs typeface="Calibri"/>
              </a:rPr>
              <a:t> </a:t>
            </a:r>
            <a:r>
              <a:rPr lang="en-GB" sz="2100" spc="-20" dirty="0">
                <a:latin typeface="Calibri"/>
                <a:cs typeface="Calibri"/>
              </a:rPr>
              <a:t>same </a:t>
            </a:r>
            <a:r>
              <a:rPr lang="en-GB" sz="2100" spc="-10" dirty="0">
                <a:latin typeface="Calibri"/>
                <a:cs typeface="Calibri"/>
              </a:rPr>
              <a:t>diet….</a:t>
            </a:r>
            <a:endParaRPr lang="en-GB" sz="2100" dirty="0">
              <a:latin typeface="Calibri"/>
              <a:cs typeface="Calibri"/>
            </a:endParaRPr>
          </a:p>
        </p:txBody>
      </p:sp>
      <p:sp>
        <p:nvSpPr>
          <p:cNvPr id="38" name="Title 1">
            <a:extLst>
              <a:ext uri="{FF2B5EF4-FFF2-40B4-BE49-F238E27FC236}">
                <a16:creationId xmlns:a16="http://schemas.microsoft.com/office/drawing/2014/main" id="{4CD4991B-733B-F378-FDB7-162FFD30685F}"/>
              </a:ext>
            </a:extLst>
          </p:cNvPr>
          <p:cNvSpPr>
            <a:spLocks noGrp="1"/>
          </p:cNvSpPr>
          <p:nvPr>
            <p:ph type="title"/>
          </p:nvPr>
        </p:nvSpPr>
        <p:spPr>
          <a:xfrm>
            <a:off x="457200" y="834121"/>
            <a:ext cx="8229600" cy="523220"/>
          </a:xfrm>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de-CH" sz="2800" dirty="0"/>
              <a:t>EXAMPLE</a:t>
            </a:r>
            <a:endParaRPr lang="en-US" sz="2800" dirty="0"/>
          </a:p>
        </p:txBody>
      </p:sp>
      <p:sp>
        <p:nvSpPr>
          <p:cNvPr id="39" name="object 23">
            <a:extLst>
              <a:ext uri="{FF2B5EF4-FFF2-40B4-BE49-F238E27FC236}">
                <a16:creationId xmlns:a16="http://schemas.microsoft.com/office/drawing/2014/main" id="{2556DCCE-CB9C-6311-729C-E5292AA14226}"/>
              </a:ext>
            </a:extLst>
          </p:cNvPr>
          <p:cNvSpPr/>
          <p:nvPr/>
        </p:nvSpPr>
        <p:spPr>
          <a:xfrm>
            <a:off x="8388145" y="5679100"/>
            <a:ext cx="338455" cy="1015365"/>
          </a:xfrm>
          <a:custGeom>
            <a:avLst/>
            <a:gdLst/>
            <a:ahLst/>
            <a:cxnLst/>
            <a:rect l="l" t="t" r="r" b="b"/>
            <a:pathLst>
              <a:path w="338454" h="1015365">
                <a:moveTo>
                  <a:pt x="253767" y="0"/>
                </a:moveTo>
                <a:lnTo>
                  <a:pt x="84588" y="0"/>
                </a:lnTo>
                <a:lnTo>
                  <a:pt x="84588" y="845888"/>
                </a:lnTo>
                <a:lnTo>
                  <a:pt x="0" y="845888"/>
                </a:lnTo>
                <a:lnTo>
                  <a:pt x="169177" y="1015067"/>
                </a:lnTo>
                <a:lnTo>
                  <a:pt x="338355" y="845888"/>
                </a:lnTo>
                <a:lnTo>
                  <a:pt x="253767" y="845888"/>
                </a:lnTo>
                <a:lnTo>
                  <a:pt x="253767" y="0"/>
                </a:lnTo>
                <a:close/>
              </a:path>
            </a:pathLst>
          </a:custGeom>
          <a:solidFill>
            <a:srgbClr val="FF2600"/>
          </a:solidFill>
        </p:spPr>
        <p:txBody>
          <a:bodyPr wrap="square" lIns="0" tIns="0" rIns="0" bIns="0" rtlCol="0"/>
          <a:lstStyle/>
          <a:p>
            <a:endParaRPr/>
          </a:p>
        </p:txBody>
      </p:sp>
      <p:sp>
        <p:nvSpPr>
          <p:cNvPr id="40" name="object 25">
            <a:extLst>
              <a:ext uri="{FF2B5EF4-FFF2-40B4-BE49-F238E27FC236}">
                <a16:creationId xmlns:a16="http://schemas.microsoft.com/office/drawing/2014/main" id="{EC95B41C-BFFD-4858-693E-B5DF7D5D4EF8}"/>
              </a:ext>
            </a:extLst>
          </p:cNvPr>
          <p:cNvSpPr/>
          <p:nvPr/>
        </p:nvSpPr>
        <p:spPr>
          <a:xfrm>
            <a:off x="8367715" y="4315659"/>
            <a:ext cx="338455" cy="1015365"/>
          </a:xfrm>
          <a:custGeom>
            <a:avLst/>
            <a:gdLst/>
            <a:ahLst/>
            <a:cxnLst/>
            <a:rect l="l" t="t" r="r" b="b"/>
            <a:pathLst>
              <a:path w="338454" h="1015364">
                <a:moveTo>
                  <a:pt x="169177" y="0"/>
                </a:moveTo>
                <a:lnTo>
                  <a:pt x="0" y="169176"/>
                </a:lnTo>
                <a:lnTo>
                  <a:pt x="84588" y="169176"/>
                </a:lnTo>
                <a:lnTo>
                  <a:pt x="84588" y="1015065"/>
                </a:lnTo>
                <a:lnTo>
                  <a:pt x="253767" y="1015065"/>
                </a:lnTo>
                <a:lnTo>
                  <a:pt x="253767" y="169176"/>
                </a:lnTo>
                <a:lnTo>
                  <a:pt x="338355" y="169176"/>
                </a:lnTo>
                <a:lnTo>
                  <a:pt x="169177" y="0"/>
                </a:lnTo>
                <a:close/>
              </a:path>
            </a:pathLst>
          </a:custGeom>
          <a:solidFill>
            <a:srgbClr val="00F900"/>
          </a:solidFill>
        </p:spPr>
        <p:txBody>
          <a:bodyPr wrap="square" lIns="0" tIns="0" rIns="0" bIns="0" rtlCol="0"/>
          <a:lstStyle/>
          <a:p>
            <a:endParaRPr dirty="0"/>
          </a:p>
        </p:txBody>
      </p:sp>
      <p:sp>
        <p:nvSpPr>
          <p:cNvPr id="2" name="TextBox 1">
            <a:extLst>
              <a:ext uri="{FF2B5EF4-FFF2-40B4-BE49-F238E27FC236}">
                <a16:creationId xmlns:a16="http://schemas.microsoft.com/office/drawing/2014/main" id="{AE968D6E-4EE8-61E5-AF02-FA5523D3E27F}"/>
              </a:ext>
            </a:extLst>
          </p:cNvPr>
          <p:cNvSpPr txBox="1"/>
          <p:nvPr/>
        </p:nvSpPr>
        <p:spPr>
          <a:xfrm>
            <a:off x="107504" y="6654869"/>
            <a:ext cx="1996060" cy="203133"/>
          </a:xfrm>
          <a:prstGeom prst="rect">
            <a:avLst/>
          </a:prstGeom>
          <a:noFill/>
        </p:spPr>
        <p:txBody>
          <a:bodyPr wrap="none" rtlCol="0">
            <a:spAutoFit/>
          </a:bodyPr>
          <a:lstStyle/>
          <a:p>
            <a:r>
              <a:rPr lang="en-CH" sz="1000" b="0" dirty="0">
                <a:latin typeface="Calibri" panose="020F0502020204030204" pitchFamily="34" charset="0"/>
                <a:cs typeface="Calibri" panose="020F0502020204030204" pitchFamily="34" charset="0"/>
              </a:rPr>
              <a:t>Xiong et al. 2017 BMC Microbiome</a:t>
            </a:r>
          </a:p>
        </p:txBody>
      </p:sp>
    </p:spTree>
    <p:extLst>
      <p:ext uri="{BB962C8B-B14F-4D97-AF65-F5344CB8AC3E}">
        <p14:creationId xmlns:p14="http://schemas.microsoft.com/office/powerpoint/2010/main" val="3773915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Content Placeholder 64">
            <a:extLst>
              <a:ext uri="{FF2B5EF4-FFF2-40B4-BE49-F238E27FC236}">
                <a16:creationId xmlns:a16="http://schemas.microsoft.com/office/drawing/2014/main" id="{00C2C5C7-8B2B-D23B-E69E-BBDB1187B04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1208" y="1484315"/>
            <a:ext cx="7901584" cy="4897437"/>
          </a:xfrm>
        </p:spPr>
      </p:pic>
      <p:sp>
        <p:nvSpPr>
          <p:cNvPr id="63" name="Title 1">
            <a:extLst>
              <a:ext uri="{FF2B5EF4-FFF2-40B4-BE49-F238E27FC236}">
                <a16:creationId xmlns:a16="http://schemas.microsoft.com/office/drawing/2014/main" id="{2D9DE7EF-DF89-6683-8F22-7A7346BD19C3}"/>
              </a:ext>
            </a:extLst>
          </p:cNvPr>
          <p:cNvSpPr>
            <a:spLocks noGrp="1"/>
          </p:cNvSpPr>
          <p:nvPr>
            <p:ph type="title"/>
          </p:nvPr>
        </p:nvSpPr>
        <p:spPr>
          <a:xfrm>
            <a:off x="457200" y="834121"/>
            <a:ext cx="8229600" cy="523220"/>
          </a:xfrm>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de-CH" sz="2800" dirty="0"/>
              <a:t>WORKFLOW</a:t>
            </a:r>
            <a:endParaRPr lang="en-US" sz="2800" dirty="0"/>
          </a:p>
        </p:txBody>
      </p:sp>
      <p:sp>
        <p:nvSpPr>
          <p:cNvPr id="67" name="TextBox 66">
            <a:extLst>
              <a:ext uri="{FF2B5EF4-FFF2-40B4-BE49-F238E27FC236}">
                <a16:creationId xmlns:a16="http://schemas.microsoft.com/office/drawing/2014/main" id="{6C7CDE14-7B8F-4001-50AB-2353F800C5DB}"/>
              </a:ext>
            </a:extLst>
          </p:cNvPr>
          <p:cNvSpPr txBox="1"/>
          <p:nvPr/>
        </p:nvSpPr>
        <p:spPr>
          <a:xfrm>
            <a:off x="4361500" y="2780930"/>
            <a:ext cx="285656" cy="461665"/>
          </a:xfrm>
          <a:prstGeom prst="rect">
            <a:avLst/>
          </a:prstGeom>
          <a:noFill/>
        </p:spPr>
        <p:txBody>
          <a:bodyPr wrap="none" rtlCol="0">
            <a:spAutoFit/>
          </a:bodyPr>
          <a:lstStyle/>
          <a:p>
            <a:pPr>
              <a:lnSpc>
                <a:spcPct val="100000"/>
              </a:lnSpc>
            </a:pPr>
            <a:r>
              <a:rPr lang="en-CH" sz="2400" dirty="0">
                <a:solidFill>
                  <a:srgbClr val="FF000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658058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object 297">
            <a:extLst>
              <a:ext uri="{FF2B5EF4-FFF2-40B4-BE49-F238E27FC236}">
                <a16:creationId xmlns:a16="http://schemas.microsoft.com/office/drawing/2014/main" id="{6CD7B9FE-39CA-048A-3F52-2D6D4D4D3FE7}"/>
              </a:ext>
            </a:extLst>
          </p:cNvPr>
          <p:cNvGrpSpPr/>
          <p:nvPr/>
        </p:nvGrpSpPr>
        <p:grpSpPr>
          <a:xfrm>
            <a:off x="694234" y="4955700"/>
            <a:ext cx="7467502" cy="1594024"/>
            <a:chOff x="1797968" y="7677460"/>
            <a:chExt cx="4140835" cy="852805"/>
          </a:xfrm>
        </p:grpSpPr>
        <p:sp>
          <p:nvSpPr>
            <p:cNvPr id="7" name="object 299">
              <a:extLst>
                <a:ext uri="{FF2B5EF4-FFF2-40B4-BE49-F238E27FC236}">
                  <a16:creationId xmlns:a16="http://schemas.microsoft.com/office/drawing/2014/main" id="{CE6F331B-22BC-59C2-92CA-7F5014CC5D3A}"/>
                </a:ext>
              </a:extLst>
            </p:cNvPr>
            <p:cNvSpPr/>
            <p:nvPr/>
          </p:nvSpPr>
          <p:spPr>
            <a:xfrm>
              <a:off x="1797968" y="7677460"/>
              <a:ext cx="4140835" cy="852805"/>
            </a:xfrm>
            <a:custGeom>
              <a:avLst/>
              <a:gdLst/>
              <a:ahLst/>
              <a:cxnLst/>
              <a:rect l="l" t="t" r="r" b="b"/>
              <a:pathLst>
                <a:path w="4140835" h="852804">
                  <a:moveTo>
                    <a:pt x="3998374" y="0"/>
                  </a:moveTo>
                  <a:lnTo>
                    <a:pt x="142086" y="0"/>
                  </a:lnTo>
                  <a:lnTo>
                    <a:pt x="97176" y="7243"/>
                  </a:lnTo>
                  <a:lnTo>
                    <a:pt x="58172" y="27414"/>
                  </a:lnTo>
                  <a:lnTo>
                    <a:pt x="27414" y="58172"/>
                  </a:lnTo>
                  <a:lnTo>
                    <a:pt x="7243" y="97176"/>
                  </a:lnTo>
                  <a:lnTo>
                    <a:pt x="0" y="142086"/>
                  </a:lnTo>
                  <a:lnTo>
                    <a:pt x="0" y="710415"/>
                  </a:lnTo>
                  <a:lnTo>
                    <a:pt x="7243" y="755325"/>
                  </a:lnTo>
                  <a:lnTo>
                    <a:pt x="27414" y="794329"/>
                  </a:lnTo>
                  <a:lnTo>
                    <a:pt x="58172" y="825087"/>
                  </a:lnTo>
                  <a:lnTo>
                    <a:pt x="97176" y="845258"/>
                  </a:lnTo>
                  <a:lnTo>
                    <a:pt x="142086" y="852502"/>
                  </a:lnTo>
                  <a:lnTo>
                    <a:pt x="3998374" y="852502"/>
                  </a:lnTo>
                  <a:lnTo>
                    <a:pt x="4043284" y="845258"/>
                  </a:lnTo>
                  <a:lnTo>
                    <a:pt x="4082288" y="825087"/>
                  </a:lnTo>
                  <a:lnTo>
                    <a:pt x="4113045" y="794329"/>
                  </a:lnTo>
                  <a:lnTo>
                    <a:pt x="4133216" y="755325"/>
                  </a:lnTo>
                  <a:lnTo>
                    <a:pt x="4140460" y="710415"/>
                  </a:lnTo>
                  <a:lnTo>
                    <a:pt x="4140460" y="142086"/>
                  </a:lnTo>
                  <a:lnTo>
                    <a:pt x="4133216" y="97176"/>
                  </a:lnTo>
                  <a:lnTo>
                    <a:pt x="4113045" y="58172"/>
                  </a:lnTo>
                  <a:lnTo>
                    <a:pt x="4082288" y="27414"/>
                  </a:lnTo>
                  <a:lnTo>
                    <a:pt x="4043284" y="7243"/>
                  </a:lnTo>
                  <a:lnTo>
                    <a:pt x="3998374" y="0"/>
                  </a:lnTo>
                  <a:close/>
                </a:path>
              </a:pathLst>
            </a:custGeom>
            <a:solidFill>
              <a:srgbClr val="DCE6F2"/>
            </a:solidFill>
          </p:spPr>
          <p:txBody>
            <a:bodyPr wrap="square" lIns="0" tIns="0" rIns="0" bIns="0" rtlCol="0"/>
            <a:lstStyle/>
            <a:p>
              <a:endParaRPr/>
            </a:p>
          </p:txBody>
        </p:sp>
        <p:sp>
          <p:nvSpPr>
            <p:cNvPr id="8" name="object 300">
              <a:extLst>
                <a:ext uri="{FF2B5EF4-FFF2-40B4-BE49-F238E27FC236}">
                  <a16:creationId xmlns:a16="http://schemas.microsoft.com/office/drawing/2014/main" id="{71FF23F3-2094-E56E-69BF-8174B18885B1}"/>
                </a:ext>
              </a:extLst>
            </p:cNvPr>
            <p:cNvSpPr/>
            <p:nvPr/>
          </p:nvSpPr>
          <p:spPr>
            <a:xfrm>
              <a:off x="1797968" y="7677460"/>
              <a:ext cx="4140835" cy="852805"/>
            </a:xfrm>
            <a:custGeom>
              <a:avLst/>
              <a:gdLst/>
              <a:ahLst/>
              <a:cxnLst/>
              <a:rect l="l" t="t" r="r" b="b"/>
              <a:pathLst>
                <a:path w="4140835" h="852804">
                  <a:moveTo>
                    <a:pt x="0" y="142086"/>
                  </a:moveTo>
                  <a:lnTo>
                    <a:pt x="7243" y="97176"/>
                  </a:lnTo>
                  <a:lnTo>
                    <a:pt x="27414" y="58172"/>
                  </a:lnTo>
                  <a:lnTo>
                    <a:pt x="58171" y="27414"/>
                  </a:lnTo>
                  <a:lnTo>
                    <a:pt x="97175" y="7243"/>
                  </a:lnTo>
                  <a:lnTo>
                    <a:pt x="142086" y="0"/>
                  </a:lnTo>
                  <a:lnTo>
                    <a:pt x="3998374" y="0"/>
                  </a:lnTo>
                  <a:lnTo>
                    <a:pt x="4043284" y="7243"/>
                  </a:lnTo>
                  <a:lnTo>
                    <a:pt x="4082288" y="27414"/>
                  </a:lnTo>
                  <a:lnTo>
                    <a:pt x="4113045" y="58172"/>
                  </a:lnTo>
                  <a:lnTo>
                    <a:pt x="4133216" y="97176"/>
                  </a:lnTo>
                  <a:lnTo>
                    <a:pt x="4140460" y="142086"/>
                  </a:lnTo>
                  <a:lnTo>
                    <a:pt x="4140460" y="710415"/>
                  </a:lnTo>
                  <a:lnTo>
                    <a:pt x="4133216" y="755325"/>
                  </a:lnTo>
                  <a:lnTo>
                    <a:pt x="4113045" y="794329"/>
                  </a:lnTo>
                  <a:lnTo>
                    <a:pt x="4082288" y="825087"/>
                  </a:lnTo>
                  <a:lnTo>
                    <a:pt x="4043284" y="845258"/>
                  </a:lnTo>
                  <a:lnTo>
                    <a:pt x="3998374" y="852502"/>
                  </a:lnTo>
                  <a:lnTo>
                    <a:pt x="142086" y="852502"/>
                  </a:lnTo>
                  <a:lnTo>
                    <a:pt x="97175" y="845258"/>
                  </a:lnTo>
                  <a:lnTo>
                    <a:pt x="58171" y="825087"/>
                  </a:lnTo>
                  <a:lnTo>
                    <a:pt x="27414" y="794329"/>
                  </a:lnTo>
                  <a:lnTo>
                    <a:pt x="7243" y="755325"/>
                  </a:lnTo>
                  <a:lnTo>
                    <a:pt x="0" y="710415"/>
                  </a:lnTo>
                  <a:lnTo>
                    <a:pt x="0" y="142086"/>
                  </a:lnTo>
                  <a:close/>
                </a:path>
              </a:pathLst>
            </a:custGeom>
            <a:ln w="12700">
              <a:solidFill>
                <a:srgbClr val="385D8A"/>
              </a:solidFill>
            </a:ln>
          </p:spPr>
          <p:txBody>
            <a:bodyPr wrap="square" lIns="0" tIns="0" rIns="0" bIns="0" rtlCol="0"/>
            <a:lstStyle/>
            <a:p>
              <a:endParaRPr/>
            </a:p>
          </p:txBody>
        </p:sp>
      </p:grpSp>
      <p:sp>
        <p:nvSpPr>
          <p:cNvPr id="9" name="object 301">
            <a:extLst>
              <a:ext uri="{FF2B5EF4-FFF2-40B4-BE49-F238E27FC236}">
                <a16:creationId xmlns:a16="http://schemas.microsoft.com/office/drawing/2014/main" id="{1205FA66-098A-A4F9-ACD7-824D50725618}"/>
              </a:ext>
            </a:extLst>
          </p:cNvPr>
          <p:cNvSpPr txBox="1"/>
          <p:nvPr/>
        </p:nvSpPr>
        <p:spPr>
          <a:xfrm>
            <a:off x="982264" y="5015446"/>
            <a:ext cx="6808300" cy="1398460"/>
          </a:xfrm>
          <a:prstGeom prst="rect">
            <a:avLst/>
          </a:prstGeom>
        </p:spPr>
        <p:txBody>
          <a:bodyPr vert="horz" wrap="square" lIns="0" tIns="13335" rIns="0" bIns="0" rtlCol="0">
            <a:spAutoFit/>
          </a:bodyPr>
          <a:lstStyle/>
          <a:p>
            <a:pPr algn="l">
              <a:lnSpc>
                <a:spcPct val="100000"/>
              </a:lnSpc>
              <a:spcBef>
                <a:spcPts val="105"/>
              </a:spcBef>
            </a:pPr>
            <a:r>
              <a:rPr sz="1500" dirty="0">
                <a:latin typeface="Calibri"/>
                <a:cs typeface="Calibri"/>
              </a:rPr>
              <a:t>For</a:t>
            </a:r>
            <a:r>
              <a:rPr sz="1500" spc="-20" dirty="0">
                <a:latin typeface="Calibri"/>
                <a:cs typeface="Calibri"/>
              </a:rPr>
              <a:t> </a:t>
            </a:r>
            <a:r>
              <a:rPr sz="1500" spc="-10" dirty="0">
                <a:latin typeface="Calibri"/>
                <a:cs typeface="Calibri"/>
              </a:rPr>
              <a:t>microbiome</a:t>
            </a:r>
            <a:r>
              <a:rPr sz="1500" spc="-15" dirty="0">
                <a:latin typeface="Calibri"/>
                <a:cs typeface="Calibri"/>
              </a:rPr>
              <a:t> </a:t>
            </a:r>
            <a:r>
              <a:rPr sz="1500" dirty="0">
                <a:latin typeface="Calibri"/>
                <a:cs typeface="Calibri"/>
              </a:rPr>
              <a:t>samples</a:t>
            </a:r>
            <a:r>
              <a:rPr sz="1500" spc="-15" dirty="0">
                <a:latin typeface="Calibri"/>
                <a:cs typeface="Calibri"/>
              </a:rPr>
              <a:t> </a:t>
            </a:r>
            <a:r>
              <a:rPr sz="1500" dirty="0">
                <a:latin typeface="Calibri"/>
                <a:cs typeface="Calibri"/>
              </a:rPr>
              <a:t>we</a:t>
            </a:r>
            <a:r>
              <a:rPr sz="1500" spc="-20" dirty="0">
                <a:latin typeface="Calibri"/>
                <a:cs typeface="Calibri"/>
              </a:rPr>
              <a:t> </a:t>
            </a:r>
            <a:r>
              <a:rPr sz="1500" dirty="0">
                <a:latin typeface="Calibri"/>
                <a:cs typeface="Calibri"/>
              </a:rPr>
              <a:t>have</a:t>
            </a:r>
            <a:r>
              <a:rPr sz="1500" spc="-15" dirty="0">
                <a:latin typeface="Calibri"/>
                <a:cs typeface="Calibri"/>
              </a:rPr>
              <a:t> </a:t>
            </a:r>
            <a:r>
              <a:rPr sz="1500" dirty="0">
                <a:latin typeface="Calibri"/>
                <a:cs typeface="Calibri"/>
              </a:rPr>
              <a:t>the</a:t>
            </a:r>
            <a:r>
              <a:rPr sz="1500" spc="-15" dirty="0">
                <a:latin typeface="Calibri"/>
                <a:cs typeface="Calibri"/>
              </a:rPr>
              <a:t> </a:t>
            </a:r>
            <a:r>
              <a:rPr sz="1500" spc="-10" dirty="0">
                <a:latin typeface="Calibri"/>
                <a:cs typeface="Calibri"/>
              </a:rPr>
              <a:t>following</a:t>
            </a:r>
            <a:r>
              <a:rPr sz="1500" spc="-20" dirty="0">
                <a:latin typeface="Calibri"/>
                <a:cs typeface="Calibri"/>
              </a:rPr>
              <a:t> </a:t>
            </a:r>
            <a:r>
              <a:rPr sz="1500" spc="-10" dirty="0">
                <a:latin typeface="Calibri"/>
                <a:cs typeface="Calibri"/>
              </a:rPr>
              <a:t>problems:</a:t>
            </a:r>
            <a:endParaRPr sz="1500" dirty="0">
              <a:latin typeface="Calibri"/>
              <a:cs typeface="Calibri"/>
            </a:endParaRPr>
          </a:p>
          <a:p>
            <a:pPr marL="171450" marR="71120" indent="-171450" algn="l">
              <a:lnSpc>
                <a:spcPct val="100000"/>
              </a:lnSpc>
              <a:buAutoNum type="alphaLcParenR"/>
              <a:tabLst>
                <a:tab pos="171450" algn="l"/>
              </a:tabLst>
            </a:pPr>
            <a:r>
              <a:rPr sz="1500" dirty="0">
                <a:latin typeface="Calibri"/>
                <a:cs typeface="Calibri"/>
              </a:rPr>
              <a:t>Lack</a:t>
            </a:r>
            <a:r>
              <a:rPr sz="1500" spc="-40" dirty="0">
                <a:latin typeface="Calibri"/>
                <a:cs typeface="Calibri"/>
              </a:rPr>
              <a:t> </a:t>
            </a:r>
            <a:r>
              <a:rPr sz="1500" dirty="0">
                <a:latin typeface="Calibri"/>
                <a:cs typeface="Calibri"/>
              </a:rPr>
              <a:t>of</a:t>
            </a:r>
            <a:r>
              <a:rPr sz="1500" spc="-25" dirty="0">
                <a:latin typeface="Calibri"/>
                <a:cs typeface="Calibri"/>
              </a:rPr>
              <a:t> </a:t>
            </a:r>
            <a:r>
              <a:rPr sz="1500" dirty="0">
                <a:latin typeface="Calibri"/>
                <a:cs typeface="Calibri"/>
              </a:rPr>
              <a:t>a</a:t>
            </a:r>
            <a:r>
              <a:rPr sz="1500" spc="-25" dirty="0">
                <a:latin typeface="Calibri"/>
                <a:cs typeface="Calibri"/>
              </a:rPr>
              <a:t> </a:t>
            </a:r>
            <a:r>
              <a:rPr sz="1500" dirty="0">
                <a:latin typeface="Calibri"/>
                <a:cs typeface="Calibri"/>
              </a:rPr>
              <a:t>polyA</a:t>
            </a:r>
            <a:r>
              <a:rPr sz="1500" spc="-25" dirty="0">
                <a:latin typeface="Calibri"/>
                <a:cs typeface="Calibri"/>
              </a:rPr>
              <a:t> </a:t>
            </a:r>
            <a:r>
              <a:rPr sz="1500" dirty="0">
                <a:latin typeface="Calibri"/>
                <a:cs typeface="Calibri"/>
              </a:rPr>
              <a:t>signal</a:t>
            </a:r>
            <a:r>
              <a:rPr sz="1500" spc="-25" dirty="0">
                <a:latin typeface="Calibri"/>
                <a:cs typeface="Calibri"/>
              </a:rPr>
              <a:t> </a:t>
            </a:r>
            <a:r>
              <a:rPr sz="1500" spc="-10" dirty="0">
                <a:latin typeface="Calibri"/>
                <a:cs typeface="Calibri"/>
              </a:rPr>
              <a:t>makes</a:t>
            </a:r>
            <a:r>
              <a:rPr sz="1500" spc="-30" dirty="0">
                <a:latin typeface="Calibri"/>
                <a:cs typeface="Calibri"/>
              </a:rPr>
              <a:t> </a:t>
            </a:r>
            <a:r>
              <a:rPr sz="1500" dirty="0">
                <a:latin typeface="Calibri"/>
                <a:cs typeface="Calibri"/>
              </a:rPr>
              <a:t>it</a:t>
            </a:r>
            <a:r>
              <a:rPr sz="1500" spc="-25" dirty="0">
                <a:latin typeface="Calibri"/>
                <a:cs typeface="Calibri"/>
              </a:rPr>
              <a:t> </a:t>
            </a:r>
            <a:r>
              <a:rPr sz="1500" dirty="0">
                <a:latin typeface="Calibri"/>
                <a:cs typeface="Calibri"/>
              </a:rPr>
              <a:t>difficult</a:t>
            </a:r>
            <a:r>
              <a:rPr sz="1500" spc="-25" dirty="0">
                <a:latin typeface="Calibri"/>
                <a:cs typeface="Calibri"/>
              </a:rPr>
              <a:t> </a:t>
            </a:r>
            <a:r>
              <a:rPr sz="1500" dirty="0">
                <a:latin typeface="Calibri"/>
                <a:cs typeface="Calibri"/>
              </a:rPr>
              <a:t>to</a:t>
            </a:r>
            <a:r>
              <a:rPr sz="1500" spc="-30" dirty="0">
                <a:latin typeface="Calibri"/>
                <a:cs typeface="Calibri"/>
              </a:rPr>
              <a:t> </a:t>
            </a:r>
            <a:r>
              <a:rPr sz="1500" dirty="0">
                <a:latin typeface="Calibri"/>
                <a:cs typeface="Calibri"/>
              </a:rPr>
              <a:t>isolate</a:t>
            </a:r>
            <a:r>
              <a:rPr sz="1500" spc="-25" dirty="0">
                <a:latin typeface="Calibri"/>
                <a:cs typeface="Calibri"/>
              </a:rPr>
              <a:t> </a:t>
            </a:r>
            <a:r>
              <a:rPr sz="1500" dirty="0">
                <a:latin typeface="Calibri"/>
                <a:cs typeface="Calibri"/>
              </a:rPr>
              <a:t>bacterial</a:t>
            </a:r>
            <a:r>
              <a:rPr sz="1500" spc="-25" dirty="0">
                <a:latin typeface="Calibri"/>
                <a:cs typeface="Calibri"/>
              </a:rPr>
              <a:t> </a:t>
            </a:r>
            <a:r>
              <a:rPr sz="1500" dirty="0">
                <a:latin typeface="Calibri"/>
                <a:cs typeface="Calibri"/>
              </a:rPr>
              <a:t>mRNA</a:t>
            </a:r>
            <a:r>
              <a:rPr sz="1500" spc="-25" dirty="0">
                <a:latin typeface="Calibri"/>
                <a:cs typeface="Calibri"/>
              </a:rPr>
              <a:t> and </a:t>
            </a:r>
            <a:r>
              <a:rPr sz="1500" dirty="0">
                <a:latin typeface="Calibri"/>
                <a:cs typeface="Calibri"/>
              </a:rPr>
              <a:t>resulting</a:t>
            </a:r>
            <a:r>
              <a:rPr sz="1500" spc="-35" dirty="0">
                <a:latin typeface="Calibri"/>
                <a:cs typeface="Calibri"/>
              </a:rPr>
              <a:t> </a:t>
            </a:r>
            <a:r>
              <a:rPr sz="1500" dirty="0">
                <a:latin typeface="Calibri"/>
                <a:cs typeface="Calibri"/>
              </a:rPr>
              <a:t>in</a:t>
            </a:r>
            <a:r>
              <a:rPr sz="1500" spc="-35" dirty="0">
                <a:latin typeface="Calibri"/>
                <a:cs typeface="Calibri"/>
              </a:rPr>
              <a:t> </a:t>
            </a:r>
            <a:r>
              <a:rPr sz="1500" dirty="0">
                <a:latin typeface="Calibri"/>
                <a:cs typeface="Calibri"/>
              </a:rPr>
              <a:t>(massive)</a:t>
            </a:r>
            <a:r>
              <a:rPr sz="1500" spc="-30" dirty="0">
                <a:latin typeface="Calibri"/>
                <a:cs typeface="Calibri"/>
              </a:rPr>
              <a:t> </a:t>
            </a:r>
            <a:r>
              <a:rPr sz="1500" dirty="0">
                <a:latin typeface="Calibri"/>
                <a:cs typeface="Calibri"/>
              </a:rPr>
              <a:t>rRNA</a:t>
            </a:r>
            <a:r>
              <a:rPr sz="1500" spc="-30" dirty="0">
                <a:latin typeface="Calibri"/>
                <a:cs typeface="Calibri"/>
              </a:rPr>
              <a:t> </a:t>
            </a:r>
            <a:r>
              <a:rPr sz="1500" spc="-10" dirty="0">
                <a:latin typeface="Calibri"/>
                <a:cs typeface="Calibri"/>
              </a:rPr>
              <a:t>contamination</a:t>
            </a:r>
            <a:endParaRPr sz="1500" dirty="0">
              <a:latin typeface="Calibri"/>
              <a:cs typeface="Calibri"/>
            </a:endParaRPr>
          </a:p>
          <a:p>
            <a:pPr marL="171450" marR="5080" indent="-171450" algn="l">
              <a:lnSpc>
                <a:spcPct val="100000"/>
              </a:lnSpc>
              <a:buAutoNum type="alphaLcParenR"/>
              <a:tabLst>
                <a:tab pos="171450" algn="l"/>
              </a:tabLst>
            </a:pPr>
            <a:r>
              <a:rPr sz="1500" spc="-10" dirty="0">
                <a:latin typeface="Calibri"/>
                <a:cs typeface="Calibri"/>
              </a:rPr>
              <a:t>Environmental</a:t>
            </a:r>
            <a:r>
              <a:rPr sz="1500" spc="-20" dirty="0">
                <a:latin typeface="Calibri"/>
                <a:cs typeface="Calibri"/>
              </a:rPr>
              <a:t> </a:t>
            </a:r>
            <a:r>
              <a:rPr sz="1500" spc="-10" dirty="0">
                <a:latin typeface="Calibri"/>
                <a:cs typeface="Calibri"/>
              </a:rPr>
              <a:t>microbiome</a:t>
            </a:r>
            <a:r>
              <a:rPr sz="1500" spc="-20" dirty="0">
                <a:latin typeface="Calibri"/>
                <a:cs typeface="Calibri"/>
              </a:rPr>
              <a:t> </a:t>
            </a:r>
            <a:r>
              <a:rPr sz="1500" dirty="0">
                <a:latin typeface="Calibri"/>
                <a:cs typeface="Calibri"/>
              </a:rPr>
              <a:t>samples</a:t>
            </a:r>
            <a:r>
              <a:rPr sz="1500" spc="-15" dirty="0">
                <a:latin typeface="Calibri"/>
                <a:cs typeface="Calibri"/>
              </a:rPr>
              <a:t> </a:t>
            </a:r>
            <a:r>
              <a:rPr sz="1500" dirty="0">
                <a:latin typeface="Calibri"/>
                <a:cs typeface="Calibri"/>
              </a:rPr>
              <a:t>lack</a:t>
            </a:r>
            <a:r>
              <a:rPr sz="1500" spc="-20" dirty="0">
                <a:latin typeface="Calibri"/>
                <a:cs typeface="Calibri"/>
              </a:rPr>
              <a:t> </a:t>
            </a:r>
            <a:r>
              <a:rPr sz="1500" spc="-10" dirty="0">
                <a:latin typeface="Calibri"/>
                <a:cs typeface="Calibri"/>
              </a:rPr>
              <a:t>reference</a:t>
            </a:r>
            <a:r>
              <a:rPr sz="1500" spc="-15" dirty="0">
                <a:latin typeface="Calibri"/>
                <a:cs typeface="Calibri"/>
              </a:rPr>
              <a:t> </a:t>
            </a:r>
            <a:r>
              <a:rPr sz="1500" dirty="0">
                <a:latin typeface="Calibri"/>
                <a:cs typeface="Calibri"/>
              </a:rPr>
              <a:t>genomes</a:t>
            </a:r>
            <a:r>
              <a:rPr sz="1500" spc="-20" dirty="0">
                <a:latin typeface="Calibri"/>
                <a:cs typeface="Calibri"/>
              </a:rPr>
              <a:t> </a:t>
            </a:r>
            <a:r>
              <a:rPr sz="1500" dirty="0">
                <a:latin typeface="Calibri"/>
                <a:cs typeface="Calibri"/>
              </a:rPr>
              <a:t>making</a:t>
            </a:r>
            <a:r>
              <a:rPr sz="1500" spc="-20" dirty="0">
                <a:latin typeface="Calibri"/>
                <a:cs typeface="Calibri"/>
              </a:rPr>
              <a:t> </a:t>
            </a:r>
            <a:r>
              <a:rPr sz="1500" spc="-25" dirty="0">
                <a:latin typeface="Calibri"/>
                <a:cs typeface="Calibri"/>
              </a:rPr>
              <a:t>it </a:t>
            </a:r>
            <a:r>
              <a:rPr sz="1500" dirty="0">
                <a:latin typeface="Calibri"/>
                <a:cs typeface="Calibri"/>
              </a:rPr>
              <a:t>difficult</a:t>
            </a:r>
            <a:r>
              <a:rPr sz="1500" spc="-30" dirty="0">
                <a:latin typeface="Calibri"/>
                <a:cs typeface="Calibri"/>
              </a:rPr>
              <a:t> </a:t>
            </a:r>
            <a:r>
              <a:rPr sz="1500" dirty="0">
                <a:latin typeface="Calibri"/>
                <a:cs typeface="Calibri"/>
              </a:rPr>
              <a:t>to</a:t>
            </a:r>
            <a:r>
              <a:rPr sz="1500" spc="-35" dirty="0">
                <a:latin typeface="Calibri"/>
                <a:cs typeface="Calibri"/>
              </a:rPr>
              <a:t> </a:t>
            </a:r>
            <a:r>
              <a:rPr sz="1500" dirty="0">
                <a:latin typeface="Calibri"/>
                <a:cs typeface="Calibri"/>
              </a:rPr>
              <a:t>map</a:t>
            </a:r>
            <a:r>
              <a:rPr sz="1500" spc="-30" dirty="0">
                <a:latin typeface="Calibri"/>
                <a:cs typeface="Calibri"/>
              </a:rPr>
              <a:t> </a:t>
            </a:r>
            <a:r>
              <a:rPr sz="1500" dirty="0">
                <a:latin typeface="Calibri"/>
                <a:cs typeface="Calibri"/>
              </a:rPr>
              <a:t>reads</a:t>
            </a:r>
            <a:r>
              <a:rPr sz="1500" spc="-30" dirty="0">
                <a:latin typeface="Calibri"/>
                <a:cs typeface="Calibri"/>
              </a:rPr>
              <a:t> </a:t>
            </a:r>
            <a:r>
              <a:rPr sz="1500" dirty="0">
                <a:latin typeface="Calibri"/>
                <a:cs typeface="Calibri"/>
              </a:rPr>
              <a:t>back</a:t>
            </a:r>
            <a:r>
              <a:rPr sz="1500" spc="-30" dirty="0">
                <a:latin typeface="Calibri"/>
                <a:cs typeface="Calibri"/>
              </a:rPr>
              <a:t> </a:t>
            </a:r>
            <a:r>
              <a:rPr sz="1500" dirty="0">
                <a:latin typeface="Calibri"/>
                <a:cs typeface="Calibri"/>
              </a:rPr>
              <a:t>to</a:t>
            </a:r>
            <a:r>
              <a:rPr sz="1500" spc="-30" dirty="0">
                <a:latin typeface="Calibri"/>
                <a:cs typeface="Calibri"/>
              </a:rPr>
              <a:t> </a:t>
            </a:r>
            <a:r>
              <a:rPr sz="1500" dirty="0">
                <a:latin typeface="Calibri"/>
                <a:cs typeface="Calibri"/>
              </a:rPr>
              <a:t>their</a:t>
            </a:r>
            <a:r>
              <a:rPr sz="1500" spc="-30" dirty="0">
                <a:latin typeface="Calibri"/>
                <a:cs typeface="Calibri"/>
              </a:rPr>
              <a:t> </a:t>
            </a:r>
            <a:r>
              <a:rPr sz="1500" dirty="0">
                <a:latin typeface="Calibri"/>
                <a:cs typeface="Calibri"/>
              </a:rPr>
              <a:t>source</a:t>
            </a:r>
            <a:r>
              <a:rPr sz="1500" spc="-25" dirty="0">
                <a:latin typeface="Calibri"/>
                <a:cs typeface="Calibri"/>
              </a:rPr>
              <a:t> </a:t>
            </a:r>
            <a:r>
              <a:rPr sz="1500" spc="-10" dirty="0">
                <a:latin typeface="Calibri"/>
                <a:cs typeface="Calibri"/>
              </a:rPr>
              <a:t>transcripts</a:t>
            </a:r>
            <a:endParaRPr lang="de-CH" sz="1500" spc="-10" dirty="0">
              <a:latin typeface="Calibri"/>
              <a:cs typeface="Calibri"/>
            </a:endParaRPr>
          </a:p>
          <a:p>
            <a:pPr marL="171450" marR="5080" indent="-171450" algn="l">
              <a:lnSpc>
                <a:spcPct val="100000"/>
              </a:lnSpc>
              <a:buAutoNum type="alphaLcParenR"/>
              <a:tabLst>
                <a:tab pos="171450" algn="l"/>
              </a:tabLst>
            </a:pPr>
            <a:r>
              <a:rPr lang="en-CH" sz="1500" spc="-10" dirty="0">
                <a:latin typeface="Calibri"/>
                <a:cs typeface="Calibri"/>
              </a:rPr>
              <a:t>Host contamination</a:t>
            </a:r>
            <a:endParaRPr sz="1500" dirty="0">
              <a:latin typeface="Calibri"/>
              <a:cs typeface="Calibri"/>
            </a:endParaRPr>
          </a:p>
        </p:txBody>
      </p:sp>
      <p:grpSp>
        <p:nvGrpSpPr>
          <p:cNvPr id="10" name="object 302">
            <a:extLst>
              <a:ext uri="{FF2B5EF4-FFF2-40B4-BE49-F238E27FC236}">
                <a16:creationId xmlns:a16="http://schemas.microsoft.com/office/drawing/2014/main" id="{6609B9EC-B461-9477-222A-60D398D3F3F0}"/>
              </a:ext>
            </a:extLst>
          </p:cNvPr>
          <p:cNvGrpSpPr/>
          <p:nvPr/>
        </p:nvGrpSpPr>
        <p:grpSpPr>
          <a:xfrm>
            <a:off x="683569" y="1576148"/>
            <a:ext cx="7488832" cy="3320778"/>
            <a:chOff x="1665857" y="5870910"/>
            <a:chExt cx="4458970" cy="1684020"/>
          </a:xfrm>
        </p:grpSpPr>
        <p:sp>
          <p:nvSpPr>
            <p:cNvPr id="11" name="object 303">
              <a:extLst>
                <a:ext uri="{FF2B5EF4-FFF2-40B4-BE49-F238E27FC236}">
                  <a16:creationId xmlns:a16="http://schemas.microsoft.com/office/drawing/2014/main" id="{46794859-A0F4-DB94-38DA-AB7DB7EF45BC}"/>
                </a:ext>
              </a:extLst>
            </p:cNvPr>
            <p:cNvSpPr/>
            <p:nvPr/>
          </p:nvSpPr>
          <p:spPr>
            <a:xfrm>
              <a:off x="1672207" y="5877260"/>
              <a:ext cx="4446270" cy="808355"/>
            </a:xfrm>
            <a:custGeom>
              <a:avLst/>
              <a:gdLst/>
              <a:ahLst/>
              <a:cxnLst/>
              <a:rect l="l" t="t" r="r" b="b"/>
              <a:pathLst>
                <a:path w="4446270" h="808354">
                  <a:moveTo>
                    <a:pt x="4311515" y="0"/>
                  </a:moveTo>
                  <a:lnTo>
                    <a:pt x="134724" y="0"/>
                  </a:lnTo>
                  <a:lnTo>
                    <a:pt x="92141" y="6868"/>
                  </a:lnTo>
                  <a:lnTo>
                    <a:pt x="55158" y="25993"/>
                  </a:lnTo>
                  <a:lnTo>
                    <a:pt x="25994" y="55157"/>
                  </a:lnTo>
                  <a:lnTo>
                    <a:pt x="6868" y="92140"/>
                  </a:lnTo>
                  <a:lnTo>
                    <a:pt x="0" y="134724"/>
                  </a:lnTo>
                  <a:lnTo>
                    <a:pt x="0" y="673602"/>
                  </a:lnTo>
                  <a:lnTo>
                    <a:pt x="6868" y="716186"/>
                  </a:lnTo>
                  <a:lnTo>
                    <a:pt x="25994" y="753169"/>
                  </a:lnTo>
                  <a:lnTo>
                    <a:pt x="55158" y="782334"/>
                  </a:lnTo>
                  <a:lnTo>
                    <a:pt x="92141" y="801459"/>
                  </a:lnTo>
                  <a:lnTo>
                    <a:pt x="134724" y="808328"/>
                  </a:lnTo>
                  <a:lnTo>
                    <a:pt x="4311515" y="808328"/>
                  </a:lnTo>
                  <a:lnTo>
                    <a:pt x="4354099" y="801459"/>
                  </a:lnTo>
                  <a:lnTo>
                    <a:pt x="4391082" y="782334"/>
                  </a:lnTo>
                  <a:lnTo>
                    <a:pt x="4420246" y="753169"/>
                  </a:lnTo>
                  <a:lnTo>
                    <a:pt x="4439372" y="716186"/>
                  </a:lnTo>
                  <a:lnTo>
                    <a:pt x="4446240" y="673602"/>
                  </a:lnTo>
                  <a:lnTo>
                    <a:pt x="4446240" y="134724"/>
                  </a:lnTo>
                  <a:lnTo>
                    <a:pt x="4439372" y="92140"/>
                  </a:lnTo>
                  <a:lnTo>
                    <a:pt x="4420246" y="55157"/>
                  </a:lnTo>
                  <a:lnTo>
                    <a:pt x="4391082" y="25993"/>
                  </a:lnTo>
                  <a:lnTo>
                    <a:pt x="4354099" y="6868"/>
                  </a:lnTo>
                  <a:lnTo>
                    <a:pt x="4311515" y="0"/>
                  </a:lnTo>
                  <a:close/>
                </a:path>
              </a:pathLst>
            </a:custGeom>
            <a:solidFill>
              <a:srgbClr val="4F81BD"/>
            </a:solidFill>
          </p:spPr>
          <p:txBody>
            <a:bodyPr wrap="square" lIns="0" tIns="0" rIns="0" bIns="0" rtlCol="0"/>
            <a:lstStyle/>
            <a:p>
              <a:endParaRPr/>
            </a:p>
          </p:txBody>
        </p:sp>
        <p:sp>
          <p:nvSpPr>
            <p:cNvPr id="12" name="object 304">
              <a:extLst>
                <a:ext uri="{FF2B5EF4-FFF2-40B4-BE49-F238E27FC236}">
                  <a16:creationId xmlns:a16="http://schemas.microsoft.com/office/drawing/2014/main" id="{7B625B08-0A1C-7426-5F61-9D6CA248AC58}"/>
                </a:ext>
              </a:extLst>
            </p:cNvPr>
            <p:cNvSpPr/>
            <p:nvPr/>
          </p:nvSpPr>
          <p:spPr>
            <a:xfrm>
              <a:off x="1672207" y="5877260"/>
              <a:ext cx="4446270" cy="808355"/>
            </a:xfrm>
            <a:custGeom>
              <a:avLst/>
              <a:gdLst/>
              <a:ahLst/>
              <a:cxnLst/>
              <a:rect l="l" t="t" r="r" b="b"/>
              <a:pathLst>
                <a:path w="4446270" h="808354">
                  <a:moveTo>
                    <a:pt x="0" y="134724"/>
                  </a:moveTo>
                  <a:lnTo>
                    <a:pt x="6868" y="92141"/>
                  </a:lnTo>
                  <a:lnTo>
                    <a:pt x="25993" y="55157"/>
                  </a:lnTo>
                  <a:lnTo>
                    <a:pt x="55157" y="25994"/>
                  </a:lnTo>
                  <a:lnTo>
                    <a:pt x="92141" y="6868"/>
                  </a:lnTo>
                  <a:lnTo>
                    <a:pt x="134724" y="0"/>
                  </a:lnTo>
                  <a:lnTo>
                    <a:pt x="4311515" y="0"/>
                  </a:lnTo>
                  <a:lnTo>
                    <a:pt x="4354099" y="6868"/>
                  </a:lnTo>
                  <a:lnTo>
                    <a:pt x="4391082" y="25994"/>
                  </a:lnTo>
                  <a:lnTo>
                    <a:pt x="4420246" y="55157"/>
                  </a:lnTo>
                  <a:lnTo>
                    <a:pt x="4439371" y="92141"/>
                  </a:lnTo>
                  <a:lnTo>
                    <a:pt x="4446240" y="134724"/>
                  </a:lnTo>
                  <a:lnTo>
                    <a:pt x="4446240" y="673603"/>
                  </a:lnTo>
                  <a:lnTo>
                    <a:pt x="4439371" y="716186"/>
                  </a:lnTo>
                  <a:lnTo>
                    <a:pt x="4420246" y="753170"/>
                  </a:lnTo>
                  <a:lnTo>
                    <a:pt x="4391082" y="782334"/>
                  </a:lnTo>
                  <a:lnTo>
                    <a:pt x="4354099" y="801459"/>
                  </a:lnTo>
                  <a:lnTo>
                    <a:pt x="4311515" y="808328"/>
                  </a:lnTo>
                  <a:lnTo>
                    <a:pt x="134724" y="808328"/>
                  </a:lnTo>
                  <a:lnTo>
                    <a:pt x="92141" y="801459"/>
                  </a:lnTo>
                  <a:lnTo>
                    <a:pt x="55157" y="782334"/>
                  </a:lnTo>
                  <a:lnTo>
                    <a:pt x="25993" y="753170"/>
                  </a:lnTo>
                  <a:lnTo>
                    <a:pt x="6868" y="716186"/>
                  </a:lnTo>
                  <a:lnTo>
                    <a:pt x="0" y="673603"/>
                  </a:lnTo>
                  <a:lnTo>
                    <a:pt x="0" y="134724"/>
                  </a:lnTo>
                  <a:close/>
                </a:path>
              </a:pathLst>
            </a:custGeom>
            <a:ln w="12700">
              <a:solidFill>
                <a:srgbClr val="385D8A"/>
              </a:solidFill>
            </a:ln>
          </p:spPr>
          <p:txBody>
            <a:bodyPr wrap="square" lIns="0" tIns="0" rIns="0" bIns="0" rtlCol="0"/>
            <a:lstStyle/>
            <a:p>
              <a:endParaRPr/>
            </a:p>
          </p:txBody>
        </p:sp>
        <p:pic>
          <p:nvPicPr>
            <p:cNvPr id="13" name="object 305">
              <a:extLst>
                <a:ext uri="{FF2B5EF4-FFF2-40B4-BE49-F238E27FC236}">
                  <a16:creationId xmlns:a16="http://schemas.microsoft.com/office/drawing/2014/main" id="{ED24BC09-C8F7-4B61-85D9-CC0796152B3E}"/>
                </a:ext>
              </a:extLst>
            </p:cNvPr>
            <p:cNvPicPr/>
            <p:nvPr/>
          </p:nvPicPr>
          <p:blipFill>
            <a:blip r:embed="rId3" cstate="print"/>
            <a:stretch>
              <a:fillRect/>
            </a:stretch>
          </p:blipFill>
          <p:spPr>
            <a:xfrm>
              <a:off x="3230016" y="6773284"/>
              <a:ext cx="2600399" cy="781218"/>
            </a:xfrm>
            <a:prstGeom prst="rect">
              <a:avLst/>
            </a:prstGeom>
          </p:spPr>
        </p:pic>
        <p:pic>
          <p:nvPicPr>
            <p:cNvPr id="14" name="object 306">
              <a:extLst>
                <a:ext uri="{FF2B5EF4-FFF2-40B4-BE49-F238E27FC236}">
                  <a16:creationId xmlns:a16="http://schemas.microsoft.com/office/drawing/2014/main" id="{DD70A407-AF3C-7885-DE09-470CAC1734B6}"/>
                </a:ext>
              </a:extLst>
            </p:cNvPr>
            <p:cNvPicPr/>
            <p:nvPr/>
          </p:nvPicPr>
          <p:blipFill>
            <a:blip r:embed="rId4" cstate="print"/>
            <a:stretch>
              <a:fillRect/>
            </a:stretch>
          </p:blipFill>
          <p:spPr>
            <a:xfrm>
              <a:off x="1775464" y="6765531"/>
              <a:ext cx="1309840" cy="502042"/>
            </a:xfrm>
            <a:prstGeom prst="rect">
              <a:avLst/>
            </a:prstGeom>
          </p:spPr>
        </p:pic>
      </p:grpSp>
      <p:sp>
        <p:nvSpPr>
          <p:cNvPr id="16" name="Title 1">
            <a:extLst>
              <a:ext uri="{FF2B5EF4-FFF2-40B4-BE49-F238E27FC236}">
                <a16:creationId xmlns:a16="http://schemas.microsoft.com/office/drawing/2014/main" id="{5F512282-C3C7-A382-5830-AC7C6D88E4B3}"/>
              </a:ext>
            </a:extLst>
          </p:cNvPr>
          <p:cNvSpPr>
            <a:spLocks noGrp="1"/>
          </p:cNvSpPr>
          <p:nvPr>
            <p:ph type="title"/>
          </p:nvPr>
        </p:nvSpPr>
        <p:spPr>
          <a:xfrm>
            <a:off x="457200" y="834121"/>
            <a:ext cx="8229600" cy="523220"/>
          </a:xfrm>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de-CH" sz="2800" dirty="0"/>
              <a:t>CHALLENGES</a:t>
            </a:r>
            <a:endParaRPr lang="en-US" sz="2800" dirty="0"/>
          </a:p>
        </p:txBody>
      </p:sp>
      <p:sp>
        <p:nvSpPr>
          <p:cNvPr id="19" name="TextBox 18">
            <a:extLst>
              <a:ext uri="{FF2B5EF4-FFF2-40B4-BE49-F238E27FC236}">
                <a16:creationId xmlns:a16="http://schemas.microsoft.com/office/drawing/2014/main" id="{354B0A47-4EFE-87F7-365E-EF76C160E290}"/>
              </a:ext>
            </a:extLst>
          </p:cNvPr>
          <p:cNvSpPr txBox="1"/>
          <p:nvPr/>
        </p:nvSpPr>
        <p:spPr>
          <a:xfrm>
            <a:off x="1168159" y="1762436"/>
            <a:ext cx="6796160" cy="1246495"/>
          </a:xfrm>
          <a:prstGeom prst="rect">
            <a:avLst/>
          </a:prstGeom>
          <a:noFill/>
        </p:spPr>
        <p:txBody>
          <a:bodyPr wrap="square">
            <a:spAutoFit/>
          </a:bodyPr>
          <a:lstStyle/>
          <a:p>
            <a:pPr marR="5080" algn="l">
              <a:lnSpc>
                <a:spcPct val="100000"/>
              </a:lnSpc>
              <a:spcBef>
                <a:spcPts val="160"/>
              </a:spcBef>
            </a:pPr>
            <a:r>
              <a:rPr lang="en-GB" sz="1500" b="0" dirty="0">
                <a:solidFill>
                  <a:srgbClr val="FFFFFF"/>
                </a:solidFill>
                <a:latin typeface="Calibri"/>
                <a:cs typeface="Calibri"/>
              </a:rPr>
              <a:t>In</a:t>
            </a:r>
            <a:r>
              <a:rPr lang="en-GB" sz="1500" b="0" spc="-25" dirty="0">
                <a:solidFill>
                  <a:srgbClr val="FFFFFF"/>
                </a:solidFill>
                <a:latin typeface="Calibri"/>
                <a:cs typeface="Calibri"/>
              </a:rPr>
              <a:t> </a:t>
            </a:r>
            <a:r>
              <a:rPr lang="en-GB" sz="1500" b="0" dirty="0">
                <a:solidFill>
                  <a:srgbClr val="FFFFFF"/>
                </a:solidFill>
                <a:latin typeface="Calibri"/>
                <a:cs typeface="Calibri"/>
              </a:rPr>
              <a:t>a</a:t>
            </a:r>
            <a:r>
              <a:rPr lang="en-GB" sz="1500" b="0" spc="-5" dirty="0">
                <a:solidFill>
                  <a:srgbClr val="FFFFFF"/>
                </a:solidFill>
                <a:latin typeface="Calibri"/>
                <a:cs typeface="Calibri"/>
              </a:rPr>
              <a:t> </a:t>
            </a:r>
            <a:r>
              <a:rPr lang="en-GB" sz="1500" b="0" dirty="0">
                <a:solidFill>
                  <a:srgbClr val="FFFFFF"/>
                </a:solidFill>
                <a:latin typeface="Calibri"/>
                <a:cs typeface="Calibri"/>
              </a:rPr>
              <a:t>typical</a:t>
            </a:r>
            <a:r>
              <a:rPr lang="en-GB" sz="1500" b="0" spc="-10" dirty="0">
                <a:solidFill>
                  <a:srgbClr val="FFFFFF"/>
                </a:solidFill>
                <a:latin typeface="Calibri"/>
                <a:cs typeface="Calibri"/>
              </a:rPr>
              <a:t> RNA-</a:t>
            </a:r>
            <a:r>
              <a:rPr lang="en-GB" sz="1500" b="0" dirty="0" err="1">
                <a:solidFill>
                  <a:srgbClr val="FFFFFF"/>
                </a:solidFill>
                <a:latin typeface="Calibri"/>
                <a:cs typeface="Calibri"/>
              </a:rPr>
              <a:t>Seq</a:t>
            </a:r>
            <a:r>
              <a:rPr lang="en-GB" sz="1500" b="0" spc="-5" dirty="0">
                <a:solidFill>
                  <a:srgbClr val="FFFFFF"/>
                </a:solidFill>
                <a:latin typeface="Calibri"/>
                <a:cs typeface="Calibri"/>
              </a:rPr>
              <a:t> </a:t>
            </a:r>
            <a:r>
              <a:rPr lang="en-GB" sz="1500" b="0" spc="-10" dirty="0">
                <a:solidFill>
                  <a:srgbClr val="FFFFFF"/>
                </a:solidFill>
                <a:latin typeface="Calibri"/>
                <a:cs typeface="Calibri"/>
              </a:rPr>
              <a:t>experiment </a:t>
            </a:r>
            <a:r>
              <a:rPr lang="en-GB" sz="1500" b="0" dirty="0">
                <a:solidFill>
                  <a:srgbClr val="FFFFFF"/>
                </a:solidFill>
                <a:latin typeface="Calibri"/>
                <a:cs typeface="Calibri"/>
              </a:rPr>
              <a:t>applied</a:t>
            </a:r>
            <a:r>
              <a:rPr lang="en-GB" sz="1500" b="0" spc="-10" dirty="0">
                <a:solidFill>
                  <a:srgbClr val="FFFFFF"/>
                </a:solidFill>
                <a:latin typeface="Calibri"/>
                <a:cs typeface="Calibri"/>
              </a:rPr>
              <a:t> </a:t>
            </a:r>
            <a:r>
              <a:rPr lang="en-GB" sz="1500" b="0" dirty="0">
                <a:solidFill>
                  <a:srgbClr val="FFFFFF"/>
                </a:solidFill>
                <a:latin typeface="Calibri"/>
                <a:cs typeface="Calibri"/>
              </a:rPr>
              <a:t>to</a:t>
            </a:r>
            <a:r>
              <a:rPr lang="en-GB" sz="1500" b="0" spc="-15" dirty="0">
                <a:solidFill>
                  <a:srgbClr val="FFFFFF"/>
                </a:solidFill>
                <a:latin typeface="Calibri"/>
                <a:cs typeface="Calibri"/>
              </a:rPr>
              <a:t> </a:t>
            </a:r>
            <a:r>
              <a:rPr lang="en-GB" sz="1500" b="0" dirty="0">
                <a:solidFill>
                  <a:srgbClr val="FFFFFF"/>
                </a:solidFill>
                <a:latin typeface="Calibri"/>
                <a:cs typeface="Calibri"/>
              </a:rPr>
              <a:t>a</a:t>
            </a:r>
            <a:r>
              <a:rPr lang="en-GB" sz="1500" b="0" spc="-5" dirty="0">
                <a:solidFill>
                  <a:srgbClr val="FFFFFF"/>
                </a:solidFill>
                <a:latin typeface="Calibri"/>
                <a:cs typeface="Calibri"/>
              </a:rPr>
              <a:t> </a:t>
            </a:r>
            <a:r>
              <a:rPr lang="en-GB" sz="1500" b="0" dirty="0">
                <a:solidFill>
                  <a:srgbClr val="FFFFFF"/>
                </a:solidFill>
                <a:latin typeface="Calibri"/>
                <a:cs typeface="Calibri"/>
              </a:rPr>
              <a:t>single</a:t>
            </a:r>
            <a:r>
              <a:rPr lang="en-GB" sz="1500" b="0" spc="-10" dirty="0">
                <a:solidFill>
                  <a:srgbClr val="FFFFFF"/>
                </a:solidFill>
                <a:latin typeface="Calibri"/>
                <a:cs typeface="Calibri"/>
              </a:rPr>
              <a:t> eukaryotic</a:t>
            </a:r>
            <a:r>
              <a:rPr lang="en-GB" sz="1500" b="0" spc="-5" dirty="0">
                <a:solidFill>
                  <a:srgbClr val="FFFFFF"/>
                </a:solidFill>
                <a:latin typeface="Calibri"/>
                <a:cs typeface="Calibri"/>
              </a:rPr>
              <a:t> </a:t>
            </a:r>
            <a:r>
              <a:rPr lang="en-GB" sz="1500" b="0" spc="-10" dirty="0">
                <a:solidFill>
                  <a:srgbClr val="FFFFFF"/>
                </a:solidFill>
                <a:latin typeface="Calibri"/>
                <a:cs typeface="Calibri"/>
              </a:rPr>
              <a:t>organism, </a:t>
            </a:r>
            <a:r>
              <a:rPr lang="en-GB" sz="1500" dirty="0">
                <a:solidFill>
                  <a:srgbClr val="FFFFFF"/>
                </a:solidFill>
                <a:latin typeface="Calibri"/>
                <a:cs typeface="Calibri"/>
              </a:rPr>
              <a:t>mRNA</a:t>
            </a:r>
            <a:r>
              <a:rPr lang="en-GB" sz="1500" b="0" spc="-5" dirty="0">
                <a:solidFill>
                  <a:srgbClr val="FFFFFF"/>
                </a:solidFill>
                <a:latin typeface="Calibri"/>
                <a:cs typeface="Calibri"/>
              </a:rPr>
              <a:t> </a:t>
            </a:r>
            <a:r>
              <a:rPr lang="en-GB" sz="1500" b="0" spc="-25" dirty="0">
                <a:solidFill>
                  <a:srgbClr val="FFFFFF"/>
                </a:solidFill>
                <a:latin typeface="Calibri"/>
                <a:cs typeface="Calibri"/>
              </a:rPr>
              <a:t>is </a:t>
            </a:r>
            <a:r>
              <a:rPr lang="en-GB" sz="1500" spc="-10" dirty="0">
                <a:solidFill>
                  <a:srgbClr val="FFFFFF"/>
                </a:solidFill>
                <a:latin typeface="Calibri"/>
                <a:cs typeface="Calibri"/>
              </a:rPr>
              <a:t>isolated</a:t>
            </a:r>
            <a:r>
              <a:rPr lang="en-GB" sz="1500" b="0" spc="-10" dirty="0">
                <a:solidFill>
                  <a:srgbClr val="FFFFFF"/>
                </a:solidFill>
                <a:latin typeface="Calibri"/>
                <a:cs typeface="Calibri"/>
              </a:rPr>
              <a:t>.</a:t>
            </a:r>
            <a:r>
              <a:rPr lang="en-GB" sz="1500" b="0" spc="-30" dirty="0">
                <a:solidFill>
                  <a:srgbClr val="FFFFFF"/>
                </a:solidFill>
                <a:latin typeface="Calibri"/>
                <a:cs typeface="Calibri"/>
              </a:rPr>
              <a:t> </a:t>
            </a:r>
            <a:r>
              <a:rPr lang="en-GB" sz="1500" b="0" dirty="0">
                <a:solidFill>
                  <a:srgbClr val="FFFFFF"/>
                </a:solidFill>
                <a:latin typeface="Calibri"/>
                <a:cs typeface="Calibri"/>
              </a:rPr>
              <a:t>After</a:t>
            </a:r>
            <a:r>
              <a:rPr lang="en-GB" sz="1500" b="0" spc="-20" dirty="0">
                <a:solidFill>
                  <a:srgbClr val="FFFFFF"/>
                </a:solidFill>
                <a:latin typeface="Calibri"/>
                <a:cs typeface="Calibri"/>
              </a:rPr>
              <a:t> </a:t>
            </a:r>
            <a:r>
              <a:rPr lang="en-GB" sz="1500" spc="-10" dirty="0">
                <a:solidFill>
                  <a:srgbClr val="FFFFFF"/>
                </a:solidFill>
                <a:latin typeface="Calibri"/>
                <a:cs typeface="Calibri"/>
              </a:rPr>
              <a:t>fragmentation</a:t>
            </a:r>
            <a:r>
              <a:rPr lang="en-GB" sz="1500" b="0" spc="-25" dirty="0">
                <a:solidFill>
                  <a:srgbClr val="FFFFFF"/>
                </a:solidFill>
                <a:latin typeface="Calibri"/>
                <a:cs typeface="Calibri"/>
              </a:rPr>
              <a:t> </a:t>
            </a:r>
            <a:r>
              <a:rPr lang="en-GB" sz="1500" b="0" dirty="0">
                <a:solidFill>
                  <a:srgbClr val="FFFFFF"/>
                </a:solidFill>
                <a:latin typeface="Calibri"/>
                <a:cs typeface="Calibri"/>
              </a:rPr>
              <a:t>and</a:t>
            </a:r>
            <a:r>
              <a:rPr lang="en-GB" sz="1500" b="0" spc="-25" dirty="0">
                <a:solidFill>
                  <a:srgbClr val="FFFFFF"/>
                </a:solidFill>
                <a:latin typeface="Calibri"/>
                <a:cs typeface="Calibri"/>
              </a:rPr>
              <a:t> </a:t>
            </a:r>
            <a:r>
              <a:rPr lang="en-GB" sz="1500" dirty="0">
                <a:solidFill>
                  <a:srgbClr val="FFFFFF"/>
                </a:solidFill>
                <a:latin typeface="Calibri"/>
                <a:cs typeface="Calibri"/>
              </a:rPr>
              <a:t>sequencing</a:t>
            </a:r>
            <a:r>
              <a:rPr lang="en-GB" sz="1500" b="0" dirty="0">
                <a:solidFill>
                  <a:srgbClr val="FFFFFF"/>
                </a:solidFill>
                <a:latin typeface="Calibri"/>
                <a:cs typeface="Calibri"/>
              </a:rPr>
              <a:t>,</a:t>
            </a:r>
            <a:r>
              <a:rPr lang="en-GB" sz="1500" b="0" spc="-20" dirty="0">
                <a:solidFill>
                  <a:srgbClr val="FFFFFF"/>
                </a:solidFill>
                <a:latin typeface="Calibri"/>
                <a:cs typeface="Calibri"/>
              </a:rPr>
              <a:t> </a:t>
            </a:r>
            <a:r>
              <a:rPr lang="en-GB" sz="1500" b="0" dirty="0">
                <a:solidFill>
                  <a:srgbClr val="FFFFFF"/>
                </a:solidFill>
                <a:latin typeface="Calibri"/>
                <a:cs typeface="Calibri"/>
              </a:rPr>
              <a:t>reads</a:t>
            </a:r>
            <a:r>
              <a:rPr lang="en-GB" sz="1500" b="0" spc="-20" dirty="0">
                <a:solidFill>
                  <a:srgbClr val="FFFFFF"/>
                </a:solidFill>
                <a:latin typeface="Calibri"/>
                <a:cs typeface="Calibri"/>
              </a:rPr>
              <a:t> </a:t>
            </a:r>
            <a:r>
              <a:rPr lang="en-GB" sz="1500" b="0" dirty="0">
                <a:solidFill>
                  <a:srgbClr val="FFFFFF"/>
                </a:solidFill>
                <a:latin typeface="Calibri"/>
                <a:cs typeface="Calibri"/>
              </a:rPr>
              <a:t>are</a:t>
            </a:r>
            <a:r>
              <a:rPr lang="en-GB" sz="1500" b="0" spc="-20" dirty="0">
                <a:solidFill>
                  <a:srgbClr val="FFFFFF"/>
                </a:solidFill>
                <a:latin typeface="Calibri"/>
                <a:cs typeface="Calibri"/>
              </a:rPr>
              <a:t> </a:t>
            </a:r>
            <a:r>
              <a:rPr lang="en-GB" sz="1500" b="0" dirty="0">
                <a:solidFill>
                  <a:srgbClr val="FFFFFF"/>
                </a:solidFill>
                <a:latin typeface="Calibri"/>
                <a:cs typeface="Calibri"/>
              </a:rPr>
              <a:t>mapped</a:t>
            </a:r>
            <a:r>
              <a:rPr lang="en-GB" sz="1500" b="0" spc="-25" dirty="0">
                <a:solidFill>
                  <a:srgbClr val="FFFFFF"/>
                </a:solidFill>
                <a:latin typeface="Calibri"/>
                <a:cs typeface="Calibri"/>
              </a:rPr>
              <a:t> </a:t>
            </a:r>
            <a:r>
              <a:rPr lang="en-GB" sz="1500" b="0" dirty="0">
                <a:solidFill>
                  <a:srgbClr val="FFFFFF"/>
                </a:solidFill>
                <a:latin typeface="Calibri"/>
                <a:cs typeface="Calibri"/>
              </a:rPr>
              <a:t>to</a:t>
            </a:r>
            <a:r>
              <a:rPr lang="en-GB" sz="1500" b="0" spc="-25" dirty="0">
                <a:solidFill>
                  <a:srgbClr val="FFFFFF"/>
                </a:solidFill>
                <a:latin typeface="Calibri"/>
                <a:cs typeface="Calibri"/>
              </a:rPr>
              <a:t> </a:t>
            </a:r>
            <a:r>
              <a:rPr lang="en-GB" sz="1500" b="0" dirty="0">
                <a:solidFill>
                  <a:srgbClr val="FFFFFF"/>
                </a:solidFill>
                <a:latin typeface="Calibri"/>
                <a:cs typeface="Calibri"/>
              </a:rPr>
              <a:t>a</a:t>
            </a:r>
            <a:r>
              <a:rPr lang="en-GB" sz="1500" b="0" spc="-15" dirty="0">
                <a:solidFill>
                  <a:srgbClr val="FFFFFF"/>
                </a:solidFill>
                <a:latin typeface="Calibri"/>
                <a:cs typeface="Calibri"/>
              </a:rPr>
              <a:t> </a:t>
            </a:r>
            <a:r>
              <a:rPr lang="en-GB" sz="1500" b="0" spc="-10" dirty="0">
                <a:solidFill>
                  <a:srgbClr val="FFFFFF"/>
                </a:solidFill>
                <a:latin typeface="Calibri"/>
                <a:cs typeface="Calibri"/>
              </a:rPr>
              <a:t>reference </a:t>
            </a:r>
            <a:r>
              <a:rPr lang="en-GB" sz="1500" b="0" dirty="0">
                <a:solidFill>
                  <a:srgbClr val="FFFFFF"/>
                </a:solidFill>
                <a:latin typeface="Calibri"/>
                <a:cs typeface="Calibri"/>
              </a:rPr>
              <a:t>genome</a:t>
            </a:r>
            <a:r>
              <a:rPr lang="en-GB" sz="1500" b="0" spc="-30" dirty="0">
                <a:solidFill>
                  <a:srgbClr val="FFFFFF"/>
                </a:solidFill>
                <a:latin typeface="Calibri"/>
                <a:cs typeface="Calibri"/>
              </a:rPr>
              <a:t> </a:t>
            </a:r>
            <a:r>
              <a:rPr lang="en-GB" sz="1500" b="0" dirty="0">
                <a:solidFill>
                  <a:srgbClr val="FFFFFF"/>
                </a:solidFill>
                <a:latin typeface="Calibri"/>
                <a:cs typeface="Calibri"/>
              </a:rPr>
              <a:t>using</a:t>
            </a:r>
            <a:r>
              <a:rPr lang="en-GB" sz="1500" b="0" spc="-20" dirty="0">
                <a:solidFill>
                  <a:srgbClr val="FFFFFF"/>
                </a:solidFill>
                <a:latin typeface="Calibri"/>
                <a:cs typeface="Calibri"/>
              </a:rPr>
              <a:t> </a:t>
            </a:r>
            <a:r>
              <a:rPr lang="en-GB" sz="1500" b="0" spc="-10" dirty="0">
                <a:solidFill>
                  <a:srgbClr val="FFFFFF"/>
                </a:solidFill>
                <a:latin typeface="Calibri"/>
                <a:cs typeface="Calibri"/>
              </a:rPr>
              <a:t>standard</a:t>
            </a:r>
            <a:r>
              <a:rPr lang="en-GB" sz="1500" b="0" spc="-20" dirty="0">
                <a:solidFill>
                  <a:srgbClr val="FFFFFF"/>
                </a:solidFill>
                <a:latin typeface="Calibri"/>
                <a:cs typeface="Calibri"/>
              </a:rPr>
              <a:t> </a:t>
            </a:r>
            <a:r>
              <a:rPr lang="en-GB" sz="1500" b="0" spc="-10" dirty="0">
                <a:solidFill>
                  <a:srgbClr val="FFFFFF"/>
                </a:solidFill>
                <a:latin typeface="Calibri"/>
                <a:cs typeface="Calibri"/>
              </a:rPr>
              <a:t>software</a:t>
            </a:r>
            <a:r>
              <a:rPr lang="en-GB" sz="1500" b="0" spc="-15" dirty="0">
                <a:solidFill>
                  <a:srgbClr val="FFFFFF"/>
                </a:solidFill>
                <a:latin typeface="Calibri"/>
                <a:cs typeface="Calibri"/>
              </a:rPr>
              <a:t> </a:t>
            </a:r>
            <a:r>
              <a:rPr lang="en-GB" sz="1500" b="0" dirty="0">
                <a:solidFill>
                  <a:srgbClr val="FFFFFF"/>
                </a:solidFill>
                <a:latin typeface="Calibri"/>
                <a:cs typeface="Calibri"/>
              </a:rPr>
              <a:t>such</a:t>
            </a:r>
            <a:r>
              <a:rPr lang="en-GB" sz="1500" b="0" spc="-20" dirty="0">
                <a:solidFill>
                  <a:srgbClr val="FFFFFF"/>
                </a:solidFill>
                <a:latin typeface="Calibri"/>
                <a:cs typeface="Calibri"/>
              </a:rPr>
              <a:t> </a:t>
            </a:r>
            <a:r>
              <a:rPr lang="en-GB" sz="1500" b="0" dirty="0">
                <a:solidFill>
                  <a:srgbClr val="FFFFFF"/>
                </a:solidFill>
                <a:latin typeface="Calibri"/>
                <a:cs typeface="Calibri"/>
              </a:rPr>
              <a:t>as</a:t>
            </a:r>
            <a:r>
              <a:rPr lang="en-GB" sz="1500" b="0" spc="-15" dirty="0">
                <a:solidFill>
                  <a:srgbClr val="FFFFFF"/>
                </a:solidFill>
                <a:latin typeface="Calibri"/>
                <a:cs typeface="Calibri"/>
              </a:rPr>
              <a:t> </a:t>
            </a:r>
            <a:r>
              <a:rPr lang="en-GB" sz="1500" spc="-20" dirty="0">
                <a:solidFill>
                  <a:srgbClr val="FFFFFF"/>
                </a:solidFill>
                <a:latin typeface="Calibri"/>
                <a:cs typeface="Calibri"/>
              </a:rPr>
              <a:t>BWA</a:t>
            </a:r>
            <a:r>
              <a:rPr lang="en-GB" sz="1500" spc="-15" dirty="0">
                <a:solidFill>
                  <a:srgbClr val="FFFFFF"/>
                </a:solidFill>
                <a:latin typeface="Calibri"/>
                <a:cs typeface="Calibri"/>
              </a:rPr>
              <a:t> </a:t>
            </a:r>
            <a:r>
              <a:rPr lang="en-GB" sz="1500" dirty="0">
                <a:solidFill>
                  <a:srgbClr val="FFFFFF"/>
                </a:solidFill>
                <a:latin typeface="Calibri"/>
                <a:cs typeface="Calibri"/>
              </a:rPr>
              <a:t>and</a:t>
            </a:r>
            <a:r>
              <a:rPr lang="en-GB" sz="1500" spc="-20" dirty="0">
                <a:solidFill>
                  <a:srgbClr val="FFFFFF"/>
                </a:solidFill>
                <a:latin typeface="Calibri"/>
                <a:cs typeface="Calibri"/>
              </a:rPr>
              <a:t> STAR</a:t>
            </a:r>
            <a:r>
              <a:rPr lang="en-GB" sz="1500" spc="-15" dirty="0">
                <a:solidFill>
                  <a:srgbClr val="FFFFFF"/>
                </a:solidFill>
                <a:latin typeface="Calibri"/>
                <a:cs typeface="Calibri"/>
              </a:rPr>
              <a:t> </a:t>
            </a:r>
            <a:r>
              <a:rPr lang="en-GB" sz="1500" b="0" dirty="0">
                <a:solidFill>
                  <a:srgbClr val="FFFFFF"/>
                </a:solidFill>
                <a:latin typeface="Calibri"/>
                <a:cs typeface="Calibri"/>
              </a:rPr>
              <a:t>to</a:t>
            </a:r>
            <a:r>
              <a:rPr lang="en-GB" sz="1500" b="0" spc="-20" dirty="0">
                <a:solidFill>
                  <a:srgbClr val="FFFFFF"/>
                </a:solidFill>
                <a:latin typeface="Calibri"/>
                <a:cs typeface="Calibri"/>
              </a:rPr>
              <a:t> </a:t>
            </a:r>
            <a:r>
              <a:rPr lang="en-GB" sz="1500" b="0" spc="-10" dirty="0">
                <a:solidFill>
                  <a:srgbClr val="FFFFFF"/>
                </a:solidFill>
                <a:latin typeface="Calibri"/>
                <a:cs typeface="Calibri"/>
              </a:rPr>
              <a:t>provide:</a:t>
            </a:r>
            <a:r>
              <a:rPr lang="en-GB" sz="1500" b="0" spc="-15" dirty="0">
                <a:solidFill>
                  <a:srgbClr val="FFFFFF"/>
                </a:solidFill>
                <a:latin typeface="Calibri"/>
                <a:cs typeface="Calibri"/>
              </a:rPr>
              <a:t> </a:t>
            </a:r>
            <a:r>
              <a:rPr lang="en-GB" sz="1500" b="0" dirty="0">
                <a:solidFill>
                  <a:srgbClr val="FFFFFF"/>
                </a:solidFill>
                <a:latin typeface="Calibri"/>
                <a:cs typeface="Calibri"/>
              </a:rPr>
              <a:t>1)</a:t>
            </a:r>
            <a:r>
              <a:rPr lang="en-GB" sz="1500" b="0" spc="-15" dirty="0">
                <a:solidFill>
                  <a:srgbClr val="FFFFFF"/>
                </a:solidFill>
                <a:latin typeface="Calibri"/>
                <a:cs typeface="Calibri"/>
              </a:rPr>
              <a:t> </a:t>
            </a:r>
            <a:r>
              <a:rPr lang="en-GB" sz="1500" b="0" dirty="0">
                <a:solidFill>
                  <a:srgbClr val="FFFFFF"/>
                </a:solidFill>
                <a:latin typeface="Calibri"/>
                <a:cs typeface="Calibri"/>
              </a:rPr>
              <a:t>support</a:t>
            </a:r>
            <a:r>
              <a:rPr lang="en-GB" sz="1500" b="0" spc="-15" dirty="0">
                <a:solidFill>
                  <a:srgbClr val="FFFFFF"/>
                </a:solidFill>
                <a:latin typeface="Calibri"/>
                <a:cs typeface="Calibri"/>
              </a:rPr>
              <a:t> </a:t>
            </a:r>
            <a:r>
              <a:rPr lang="en-GB" sz="1500" b="0" spc="-20" dirty="0">
                <a:solidFill>
                  <a:srgbClr val="FFFFFF"/>
                </a:solidFill>
                <a:latin typeface="Calibri"/>
                <a:cs typeface="Calibri"/>
              </a:rPr>
              <a:t>that </a:t>
            </a:r>
            <a:r>
              <a:rPr lang="en-GB" sz="1500" b="0" dirty="0">
                <a:solidFill>
                  <a:srgbClr val="FFFFFF"/>
                </a:solidFill>
                <a:latin typeface="Calibri"/>
                <a:cs typeface="Calibri"/>
              </a:rPr>
              <a:t>the</a:t>
            </a:r>
            <a:r>
              <a:rPr lang="en-GB" sz="1500" b="0" spc="-15" dirty="0">
                <a:solidFill>
                  <a:srgbClr val="FFFFFF"/>
                </a:solidFill>
                <a:latin typeface="Calibri"/>
                <a:cs typeface="Calibri"/>
              </a:rPr>
              <a:t> </a:t>
            </a:r>
            <a:r>
              <a:rPr lang="en-GB" sz="1500" b="0" spc="-10" dirty="0">
                <a:solidFill>
                  <a:srgbClr val="FFFFFF"/>
                </a:solidFill>
                <a:latin typeface="Calibri"/>
                <a:cs typeface="Calibri"/>
              </a:rPr>
              <a:t>transcript</a:t>
            </a:r>
            <a:r>
              <a:rPr lang="en-GB" sz="1500" b="0" spc="-5" dirty="0">
                <a:solidFill>
                  <a:srgbClr val="FFFFFF"/>
                </a:solidFill>
                <a:latin typeface="Calibri"/>
                <a:cs typeface="Calibri"/>
              </a:rPr>
              <a:t> </a:t>
            </a:r>
            <a:r>
              <a:rPr lang="en-GB" sz="1500" b="0" dirty="0">
                <a:solidFill>
                  <a:srgbClr val="FFFFFF"/>
                </a:solidFill>
                <a:latin typeface="Calibri"/>
                <a:cs typeface="Calibri"/>
              </a:rPr>
              <a:t>is</a:t>
            </a:r>
            <a:r>
              <a:rPr lang="en-GB" sz="1500" b="0" spc="-5" dirty="0">
                <a:solidFill>
                  <a:srgbClr val="FFFFFF"/>
                </a:solidFill>
                <a:latin typeface="Calibri"/>
                <a:cs typeface="Calibri"/>
              </a:rPr>
              <a:t> </a:t>
            </a:r>
            <a:r>
              <a:rPr lang="en-GB" sz="1500" b="0" spc="-10" dirty="0">
                <a:solidFill>
                  <a:srgbClr val="FFFFFF"/>
                </a:solidFill>
                <a:latin typeface="Calibri"/>
                <a:cs typeface="Calibri"/>
              </a:rPr>
              <a:t>expressed;</a:t>
            </a:r>
            <a:r>
              <a:rPr lang="en-GB" sz="1500" b="0" spc="-5" dirty="0">
                <a:solidFill>
                  <a:srgbClr val="FFFFFF"/>
                </a:solidFill>
                <a:latin typeface="Calibri"/>
                <a:cs typeface="Calibri"/>
              </a:rPr>
              <a:t> </a:t>
            </a:r>
            <a:r>
              <a:rPr lang="en-GB" sz="1500" b="0" dirty="0">
                <a:solidFill>
                  <a:srgbClr val="FFFFFF"/>
                </a:solidFill>
                <a:latin typeface="Calibri"/>
                <a:cs typeface="Calibri"/>
              </a:rPr>
              <a:t>2) the</a:t>
            </a:r>
            <a:r>
              <a:rPr lang="en-GB" sz="1500" b="0" spc="-5" dirty="0">
                <a:solidFill>
                  <a:srgbClr val="FFFFFF"/>
                </a:solidFill>
                <a:latin typeface="Calibri"/>
                <a:cs typeface="Calibri"/>
              </a:rPr>
              <a:t> </a:t>
            </a:r>
            <a:r>
              <a:rPr lang="en-GB" sz="1500" b="0" spc="-10" dirty="0">
                <a:solidFill>
                  <a:srgbClr val="FFFFFF"/>
                </a:solidFill>
                <a:latin typeface="Calibri"/>
                <a:cs typeface="Calibri"/>
              </a:rPr>
              <a:t>relative</a:t>
            </a:r>
            <a:r>
              <a:rPr lang="en-GB" sz="1500" b="0" spc="-5" dirty="0">
                <a:solidFill>
                  <a:srgbClr val="FFFFFF"/>
                </a:solidFill>
                <a:latin typeface="Calibri"/>
                <a:cs typeface="Calibri"/>
              </a:rPr>
              <a:t> </a:t>
            </a:r>
            <a:r>
              <a:rPr lang="en-GB" sz="1500" b="0" dirty="0">
                <a:solidFill>
                  <a:srgbClr val="FFFFFF"/>
                </a:solidFill>
                <a:latin typeface="Calibri"/>
                <a:cs typeface="Calibri"/>
              </a:rPr>
              <a:t>abundance</a:t>
            </a:r>
            <a:r>
              <a:rPr lang="en-GB" sz="1500" b="0" spc="-5" dirty="0">
                <a:solidFill>
                  <a:srgbClr val="FFFFFF"/>
                </a:solidFill>
                <a:latin typeface="Calibri"/>
                <a:cs typeface="Calibri"/>
              </a:rPr>
              <a:t> </a:t>
            </a:r>
            <a:r>
              <a:rPr lang="en-GB" sz="1500" b="0" dirty="0">
                <a:solidFill>
                  <a:srgbClr val="FFFFFF"/>
                </a:solidFill>
                <a:latin typeface="Calibri"/>
                <a:cs typeface="Calibri"/>
              </a:rPr>
              <a:t>of the</a:t>
            </a:r>
            <a:r>
              <a:rPr lang="en-GB" sz="1500" b="0" spc="-5" dirty="0">
                <a:solidFill>
                  <a:srgbClr val="FFFFFF"/>
                </a:solidFill>
                <a:latin typeface="Calibri"/>
                <a:cs typeface="Calibri"/>
              </a:rPr>
              <a:t> </a:t>
            </a:r>
            <a:r>
              <a:rPr lang="en-GB" sz="1500" b="0" spc="-10" dirty="0">
                <a:solidFill>
                  <a:srgbClr val="FFFFFF"/>
                </a:solidFill>
                <a:latin typeface="Calibri"/>
                <a:cs typeface="Calibri"/>
              </a:rPr>
              <a:t>transcript;</a:t>
            </a:r>
            <a:r>
              <a:rPr lang="en-GB" sz="1500" b="0" spc="-5" dirty="0">
                <a:solidFill>
                  <a:srgbClr val="FFFFFF"/>
                </a:solidFill>
                <a:latin typeface="Calibri"/>
                <a:cs typeface="Calibri"/>
              </a:rPr>
              <a:t> </a:t>
            </a:r>
            <a:r>
              <a:rPr lang="en-GB" sz="1500" b="0" dirty="0">
                <a:solidFill>
                  <a:srgbClr val="FFFFFF"/>
                </a:solidFill>
                <a:latin typeface="Calibri"/>
                <a:cs typeface="Calibri"/>
              </a:rPr>
              <a:t>and</a:t>
            </a:r>
            <a:r>
              <a:rPr lang="en-GB" sz="1500" b="0" spc="-10" dirty="0">
                <a:solidFill>
                  <a:srgbClr val="FFFFFF"/>
                </a:solidFill>
                <a:latin typeface="Calibri"/>
                <a:cs typeface="Calibri"/>
              </a:rPr>
              <a:t> </a:t>
            </a:r>
            <a:r>
              <a:rPr lang="en-GB" sz="1500" b="0" dirty="0">
                <a:solidFill>
                  <a:srgbClr val="FFFFFF"/>
                </a:solidFill>
                <a:latin typeface="Calibri"/>
                <a:cs typeface="Calibri"/>
              </a:rPr>
              <a:t>3) </a:t>
            </a:r>
            <a:r>
              <a:rPr lang="en-GB" sz="1500" b="0" spc="-25" dirty="0">
                <a:solidFill>
                  <a:srgbClr val="FFFFFF"/>
                </a:solidFill>
                <a:latin typeface="Calibri"/>
                <a:cs typeface="Calibri"/>
              </a:rPr>
              <a:t>the </a:t>
            </a:r>
            <a:r>
              <a:rPr lang="en-GB" sz="1500" b="0" dirty="0">
                <a:solidFill>
                  <a:srgbClr val="FFFFFF"/>
                </a:solidFill>
                <a:latin typeface="Calibri"/>
                <a:cs typeface="Calibri"/>
              </a:rPr>
              <a:t>presence</a:t>
            </a:r>
            <a:r>
              <a:rPr lang="en-GB" sz="1500" b="0" spc="-35" dirty="0">
                <a:solidFill>
                  <a:srgbClr val="FFFFFF"/>
                </a:solidFill>
                <a:latin typeface="Calibri"/>
                <a:cs typeface="Calibri"/>
              </a:rPr>
              <a:t> </a:t>
            </a:r>
            <a:r>
              <a:rPr lang="en-GB" sz="1500" b="0" dirty="0">
                <a:solidFill>
                  <a:srgbClr val="FFFFFF"/>
                </a:solidFill>
                <a:latin typeface="Calibri"/>
                <a:cs typeface="Calibri"/>
              </a:rPr>
              <a:t>and</a:t>
            </a:r>
            <a:r>
              <a:rPr lang="en-GB" sz="1500" b="0" spc="-35" dirty="0">
                <a:solidFill>
                  <a:srgbClr val="FFFFFF"/>
                </a:solidFill>
                <a:latin typeface="Calibri"/>
                <a:cs typeface="Calibri"/>
              </a:rPr>
              <a:t> </a:t>
            </a:r>
            <a:r>
              <a:rPr lang="en-GB" sz="1500" b="0" dirty="0">
                <a:solidFill>
                  <a:srgbClr val="FFFFFF"/>
                </a:solidFill>
                <a:latin typeface="Calibri"/>
                <a:cs typeface="Calibri"/>
              </a:rPr>
              <a:t>abundance</a:t>
            </a:r>
            <a:r>
              <a:rPr lang="en-GB" sz="1500" b="0" spc="-35" dirty="0">
                <a:solidFill>
                  <a:srgbClr val="FFFFFF"/>
                </a:solidFill>
                <a:latin typeface="Calibri"/>
                <a:cs typeface="Calibri"/>
              </a:rPr>
              <a:t> </a:t>
            </a:r>
            <a:r>
              <a:rPr lang="en-GB" sz="1500" b="0" dirty="0">
                <a:solidFill>
                  <a:srgbClr val="FFFFFF"/>
                </a:solidFill>
                <a:latin typeface="Calibri"/>
                <a:cs typeface="Calibri"/>
              </a:rPr>
              <a:t>of</a:t>
            </a:r>
            <a:r>
              <a:rPr lang="en-GB" sz="1500" b="0" spc="-30" dirty="0">
                <a:solidFill>
                  <a:srgbClr val="FFFFFF"/>
                </a:solidFill>
                <a:latin typeface="Calibri"/>
                <a:cs typeface="Calibri"/>
              </a:rPr>
              <a:t> </a:t>
            </a:r>
            <a:r>
              <a:rPr lang="en-GB" sz="1500" b="0" spc="-10" dirty="0">
                <a:solidFill>
                  <a:srgbClr val="FFFFFF"/>
                </a:solidFill>
                <a:latin typeface="Calibri"/>
                <a:cs typeface="Calibri"/>
              </a:rPr>
              <a:t>isoforms</a:t>
            </a:r>
            <a:endParaRPr lang="en-GB" sz="1500" b="0" dirty="0">
              <a:latin typeface="Calibri"/>
              <a:cs typeface="Calibri"/>
            </a:endParaRPr>
          </a:p>
        </p:txBody>
      </p:sp>
      <p:sp>
        <p:nvSpPr>
          <p:cNvPr id="20" name="object 124">
            <a:extLst>
              <a:ext uri="{FF2B5EF4-FFF2-40B4-BE49-F238E27FC236}">
                <a16:creationId xmlns:a16="http://schemas.microsoft.com/office/drawing/2014/main" id="{593CDB83-067F-4E88-69EC-4085778E8A85}"/>
              </a:ext>
            </a:extLst>
          </p:cNvPr>
          <p:cNvSpPr txBox="1"/>
          <p:nvPr/>
        </p:nvSpPr>
        <p:spPr>
          <a:xfrm>
            <a:off x="-902970" y="6499574"/>
            <a:ext cx="9589770" cy="230832"/>
          </a:xfrm>
          <a:prstGeom prst="rect">
            <a:avLst/>
          </a:prstGeom>
        </p:spPr>
        <p:txBody>
          <a:bodyPr vert="horz" wrap="square" lIns="0" tIns="45720" rIns="0" bIns="0" rtlCol="0">
            <a:spAutoFit/>
          </a:bodyPr>
          <a:lstStyle/>
          <a:p>
            <a:pPr marL="5880100">
              <a:lnSpc>
                <a:spcPct val="100000"/>
              </a:lnSpc>
              <a:spcBef>
                <a:spcPts val="3130"/>
              </a:spcBef>
            </a:pPr>
            <a:r>
              <a:rPr sz="1200" spc="-10" dirty="0">
                <a:latin typeface="Arial"/>
                <a:cs typeface="Arial"/>
              </a:rPr>
              <a:t>https://bioinformatics.ca/</a:t>
            </a:r>
            <a:endParaRPr sz="1200" dirty="0">
              <a:latin typeface="Arial"/>
              <a:cs typeface="Arial"/>
            </a:endParaRPr>
          </a:p>
        </p:txBody>
      </p:sp>
    </p:spTree>
    <p:extLst>
      <p:ext uri="{BB962C8B-B14F-4D97-AF65-F5344CB8AC3E}">
        <p14:creationId xmlns:p14="http://schemas.microsoft.com/office/powerpoint/2010/main" val="435917176"/>
      </p:ext>
    </p:extLst>
  </p:cSld>
  <p:clrMapOvr>
    <a:masterClrMapping/>
  </p:clrMapOvr>
</p:sld>
</file>

<file path=ppt/theme/theme1.xml><?xml version="1.0" encoding="utf-8"?>
<a:theme xmlns:a="http://schemas.openxmlformats.org/drawingml/2006/main" name="Leere Präsentation">
  <a:themeElements>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eere Präsentatio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ts val="800"/>
          </a:lnSpc>
          <a:spcBef>
            <a:spcPct val="0"/>
          </a:spcBef>
          <a:spcAft>
            <a:spcPct val="0"/>
          </a:spcAft>
          <a:buClrTx/>
          <a:buSzTx/>
          <a:buFontTx/>
          <a:buNone/>
          <a:tabLst/>
          <a:defRPr kumimoji="0" lang="de-DE" sz="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ts val="800"/>
          </a:lnSpc>
          <a:spcBef>
            <a:spcPct val="0"/>
          </a:spcBef>
          <a:spcAft>
            <a:spcPct val="0"/>
          </a:spcAft>
          <a:buClrTx/>
          <a:buSzTx/>
          <a:buFontTx/>
          <a:buNone/>
          <a:tabLst/>
          <a:defRPr kumimoji="0" lang="de-DE" sz="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id="{1A4ADC5D-E849-48AF-818F-85AE3A6750D6}" vid="{5AEF6C0D-17A4-40D1-9C88-06F2E385AEB6}"/>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Leere Präsentation</Template>
  <TotalTime>8533</TotalTime>
  <Words>1620</Words>
  <Application>Microsoft Macintosh PowerPoint</Application>
  <PresentationFormat>On-screen Show (4:3)</PresentationFormat>
  <Paragraphs>254</Paragraphs>
  <Slides>34</Slides>
  <Notes>9</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34</vt:i4>
      </vt:variant>
    </vt:vector>
  </HeadingPairs>
  <TitlesOfParts>
    <vt:vector size="49" baseType="lpstr">
      <vt:lpstr>-apple-system</vt:lpstr>
      <vt:lpstr>Arial</vt:lpstr>
      <vt:lpstr>Calibri</vt:lpstr>
      <vt:lpstr>Cambria Math</vt:lpstr>
      <vt:lpstr>Courier New</vt:lpstr>
      <vt:lpstr>Frutiger-Roman</vt:lpstr>
      <vt:lpstr>Georgia</vt:lpstr>
      <vt:lpstr>Roboto</vt:lpstr>
      <vt:lpstr>Source Serif Pro</vt:lpstr>
      <vt:lpstr>Symbol</vt:lpstr>
      <vt:lpstr>Times</vt:lpstr>
      <vt:lpstr>TimesNewRomanPSMT</vt:lpstr>
      <vt:lpstr>Verdana</vt:lpstr>
      <vt:lpstr>Wingdings</vt:lpstr>
      <vt:lpstr>Leere Präsentation</vt:lpstr>
      <vt:lpstr>Metatranscriptomics</vt:lpstr>
      <vt:lpstr>Overview</vt:lpstr>
      <vt:lpstr>What is metatranscriptomics?</vt:lpstr>
      <vt:lpstr>What is metatranscriptomics?</vt:lpstr>
      <vt:lpstr>What is metatranscriptomics?</vt:lpstr>
      <vt:lpstr>EXAMPLE</vt:lpstr>
      <vt:lpstr>EXAMPLE</vt:lpstr>
      <vt:lpstr>WORKFLOW</vt:lpstr>
      <vt:lpstr>CHALLENGES</vt:lpstr>
      <vt:lpstr>CHALLENGES</vt:lpstr>
      <vt:lpstr>HOW MANY READS IS ENOUGH</vt:lpstr>
      <vt:lpstr>WORKFLOW</vt:lpstr>
      <vt:lpstr>Preprocessing</vt:lpstr>
      <vt:lpstr>WORKFLOW</vt:lpstr>
      <vt:lpstr>rRNA</vt:lpstr>
      <vt:lpstr>WORKFLOW</vt:lpstr>
      <vt:lpstr>PowerPoint Presentation</vt:lpstr>
      <vt:lpstr>PowerPoint Presentation</vt:lpstr>
      <vt:lpstr>ASSEMBLY</vt:lpstr>
      <vt:lpstr>ASSEMBLY</vt:lpstr>
      <vt:lpstr>WORKFLOW</vt:lpstr>
      <vt:lpstr>PowerPoint Presentation</vt:lpstr>
      <vt:lpstr>PowerPoint Presentation</vt:lpstr>
      <vt:lpstr>PowerPoint Presentation</vt:lpstr>
      <vt:lpstr>PowerPoint Presentation</vt:lpstr>
      <vt:lpstr>WORKFLOW</vt:lpstr>
      <vt:lpstr>PowerPoint Presentation</vt:lpstr>
      <vt:lpstr>PowerPoint Presentation</vt:lpstr>
      <vt:lpstr>PowerPoint Presentation</vt:lpstr>
      <vt:lpstr>PowerPoint Presentation</vt:lpstr>
      <vt:lpstr>WORKFLOW</vt:lpstr>
      <vt:lpstr>PowerPoint Presentation</vt:lpstr>
      <vt:lpstr>Samsa2 (https://github.com/transcript/samsa2  </vt:lpstr>
      <vt:lpstr>Tutorial – Bacterial Vaginosis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Metatranscriptomics</dc:title>
  <dc:creator>Zajac  Natalia Halina</dc:creator>
  <cp:lastModifiedBy>Microsoft Office User</cp:lastModifiedBy>
  <cp:revision>53</cp:revision>
  <dcterms:created xsi:type="dcterms:W3CDTF">2022-09-16T12:19:28Z</dcterms:created>
  <dcterms:modified xsi:type="dcterms:W3CDTF">2024-12-09T16:11:37Z</dcterms:modified>
</cp:coreProperties>
</file>